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09" r:id="rId4"/>
    <p:sldId id="310" r:id="rId5"/>
    <p:sldId id="314" r:id="rId6"/>
    <p:sldId id="315" r:id="rId7"/>
    <p:sldId id="313" r:id="rId8"/>
    <p:sldId id="316" r:id="rId9"/>
    <p:sldId id="317" r:id="rId10"/>
    <p:sldId id="339" r:id="rId11"/>
    <p:sldId id="340" r:id="rId12"/>
    <p:sldId id="341" r:id="rId13"/>
    <p:sldId id="342" r:id="rId14"/>
    <p:sldId id="318" r:id="rId15"/>
    <p:sldId id="285" r:id="rId16"/>
    <p:sldId id="286" r:id="rId17"/>
    <p:sldId id="287" r:id="rId18"/>
    <p:sldId id="319" r:id="rId19"/>
    <p:sldId id="343" r:id="rId20"/>
    <p:sldId id="323" r:id="rId21"/>
    <p:sldId id="324" r:id="rId22"/>
    <p:sldId id="325" r:id="rId23"/>
    <p:sldId id="344" r:id="rId24"/>
    <p:sldId id="327" r:id="rId25"/>
    <p:sldId id="345" r:id="rId26"/>
    <p:sldId id="346" r:id="rId27"/>
    <p:sldId id="347" r:id="rId28"/>
    <p:sldId id="348" r:id="rId29"/>
    <p:sldId id="332" r:id="rId30"/>
    <p:sldId id="333" r:id="rId31"/>
    <p:sldId id="334" r:id="rId32"/>
    <p:sldId id="335" r:id="rId33"/>
    <p:sldId id="321" r:id="rId34"/>
    <p:sldId id="336" r:id="rId35"/>
    <p:sldId id="322" r:id="rId36"/>
    <p:sldId id="290" r:id="rId37"/>
    <p:sldId id="291" r:id="rId38"/>
    <p:sldId id="320" r:id="rId39"/>
    <p:sldId id="294" r:id="rId40"/>
    <p:sldId id="301" r:id="rId41"/>
    <p:sldId id="297" r:id="rId42"/>
    <p:sldId id="300" r:id="rId43"/>
    <p:sldId id="337" r:id="rId44"/>
    <p:sldId id="296" r:id="rId45"/>
    <p:sldId id="295" r:id="rId46"/>
    <p:sldId id="259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1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DECCD-D689-40B5-8228-067530B97F0B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AF1FE-1576-4BA1-B937-5E6653FF95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3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AF1FE-1576-4BA1-B937-5E6653FF957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40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AF1FE-1576-4BA1-B937-5E6653FF957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39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AF1FE-1576-4BA1-B937-5E6653FF957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96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A4A55-5E7A-4FC7-93A9-DF93E8FD4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046141-CD04-404D-BCB1-317BC268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ADFE24-2085-4A78-9D13-F0A878A3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26C62A-E0CF-473F-BABD-4FA7FF12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173A3B-3BFC-492B-B194-23FDAC7A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98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208C1-41EE-4DAF-9835-515B24F9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4F4F7D-A862-4736-B418-1E0B715D9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283D28-3DA3-4D8B-8609-852108B1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1CBAD8-28C4-4841-AB79-779A3BC3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764540-5BDA-4B95-BE77-849416B1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647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FBE4F16-0E0A-48EF-BC7E-862337034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297BF7-831B-4D0A-AB81-8E7862CCA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8B92FE-7C23-471E-93F1-F5BFB3BC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E579BF-E176-47C7-9528-E7EA91FB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A32A5A-0D22-4E27-AF8B-8EF180BC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96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3332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54803-E274-44F1-8AC4-BAD07965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13D789-1FDE-45DC-8B68-D355DBC06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0132DB-AFE0-4494-926B-FC547D67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4A0B08-4193-4B76-AA0D-75498C145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04DC1E-0FC2-4D9B-A753-F215057A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74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FF019-F109-4C18-8624-BDB26FC6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C79694-7489-42F4-A5CF-BBFA0F694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C5EA4-6272-44D6-8340-55ADF230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2B6CA9-0DD6-418A-A408-0A1E586E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85249A-8DCB-44D5-BDCE-92D904C1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09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F2D6FE-724E-4E28-9FF2-E31FF882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682415-F7B3-4247-915E-0A6B6CA81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390B0C-F5B5-4C14-8EBE-B4CC35168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69589A-6695-4A9F-BE4B-151A8456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F384F2-5080-4B6D-94C7-36E55081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B48A3-672B-4F42-8029-9B22314A1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09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9C467-EB46-4BE2-AF40-ACD29A38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C9A608-3D18-4D81-B290-00D4E0D7F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B2E05A-088D-4807-BAE4-3A528FF0E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77FDBE-8C0E-4B44-B7F3-B46700334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552C7D7-966B-48D2-9D82-1D929BD55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9031186-655B-4971-811E-079C06EB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A771DC0-725B-4D9F-8D0D-3851E963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105EBA-82A7-4D9B-BDB5-4466805D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81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0BEF65-E838-44E3-9E6D-343D4759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0264D0-D411-4809-A17A-1350334E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CB67D5-8095-43E1-A032-2AA9CB74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363F23-7CB9-4280-BEE4-8CD0A25A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07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5D26DBC-3D61-483B-9301-80EECDD5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1F07FC-3133-4906-823D-8B1A8913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8B52E-619F-45C8-8648-AD33ADD6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8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6386FE-37D7-4413-B210-796A6A6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BC3C9-CEAB-4423-8C1B-5216E45B3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88B5FA-DBAB-4C0C-93DD-E798D7A0D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A5C18E-2752-485B-81FD-679ED1DDD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F69846-1836-4328-AAF4-FF16BA64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34037F-3428-4979-8BB4-DCAAA3BD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1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2E39B-3B53-4C05-8E2C-202AAD72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74911C-7568-4EAD-B6E0-29C220760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2FBF6E-BFEF-4669-840E-6D8FF89A6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7B8B74-6622-44E1-B7A0-741595B2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210A0D-DA60-444C-8BE1-8C838155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8C16CA-6CF5-4837-9A5B-D19B1A59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6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EB9045-02A3-4667-9B29-A661D1B4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8BC3C2-ACDE-4BF5-8FC8-98CF51E21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254D06-7105-474B-9052-F8C7A5732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37BE-0983-49B3-9043-C983D27F6F84}" type="datetimeFigureOut">
              <a:rPr lang="zh-TW" altLang="en-US" smtClean="0"/>
              <a:t>2017/10/26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4F5EB7-15CD-40BB-994A-88E3E4C69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8D6CDD-2D38-48F7-81CE-D98C1694E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9B0C-0673-4085-85A7-035CD5785E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04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0550233.ee05g@g2.nct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HcLT-Vgas2IKpcKJp82uuN9EMY35LC4S9QIeVKlQu8/edit?usp=shar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hLfJjv58QsXRwLlma45IflcpicqlQFgYiKp77vlJokk/edit?usp=sharin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rohrer.mcknote.com/zh-Hant/how_machine_learning_works/how_convolutional_neural_networks_work.html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nvidia.com/cuda/profiler-users-guide/index.html#axzz4PPDcxdt6" TargetMode="External"/><Relationship Id="rId5" Type="http://schemas.openxmlformats.org/officeDocument/2006/relationships/hyperlink" Target="http://people.maths.ox.ac.uk/gilesm/cuda/lecs/NV_Profiling_lowres.pdf" TargetMode="External"/><Relationship Id="rId4" Type="http://schemas.openxmlformats.org/officeDocument/2006/relationships/hyperlink" Target="http://www.nvidia.com/docs/io/116711/sc11-cuda-c-basics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2.emf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04DC2037-48A0-4F22-B9D4-8EAEBC780A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99BA06-28DB-44E3-B534-D607B7DC5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>
                <a:latin typeface="Arial Black" panose="020B0A04020102020204" pitchFamily="34" charset="0"/>
              </a:rPr>
              <a:t>Final Project-Part1</a:t>
            </a:r>
            <a:endParaRPr lang="zh-TW" altLang="en-US" sz="4800">
              <a:latin typeface="Arial Black" panose="020B0A040201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29C5E7-D57A-4976-AEBE-A3B2CFB03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Accelerate Convolution Neural Network with CUDA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80E560-8B75-4BF2-ADCA-0311F7AFD7FA}"/>
              </a:ext>
            </a:extLst>
          </p:cNvPr>
          <p:cNvSpPr txBox="1"/>
          <p:nvPr/>
        </p:nvSpPr>
        <p:spPr>
          <a:xfrm>
            <a:off x="774458" y="5031796"/>
            <a:ext cx="5036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NCTU 2017 Fall </a:t>
            </a:r>
            <a:r>
              <a:rPr lang="fr-FR" altLang="zh-TW" dirty="0"/>
              <a:t>Computer Architecture</a:t>
            </a:r>
            <a:endParaRPr lang="fr-FR" altLang="zh-TW" b="0" dirty="0">
              <a:effectLst/>
            </a:endParaRPr>
          </a:p>
          <a:p>
            <a:r>
              <a:rPr lang="fr-FR" altLang="zh-TW" b="0" dirty="0">
                <a:effectLst/>
              </a:rPr>
              <a:t/>
            </a:r>
            <a:br>
              <a:rPr lang="fr-FR" altLang="zh-TW" b="0" dirty="0">
                <a:effectLst/>
              </a:rPr>
            </a:br>
            <a:r>
              <a:rPr lang="fr-FR" altLang="zh-TW" dirty="0"/>
              <a:t>TA</a:t>
            </a:r>
            <a:r>
              <a:rPr lang="zh-TW" altLang="en-US" dirty="0"/>
              <a:t>：</a:t>
            </a:r>
            <a:r>
              <a:rPr lang="fr-FR" altLang="zh-TW" dirty="0"/>
              <a:t> Jyun-Wei Pan</a:t>
            </a:r>
            <a:endParaRPr lang="fr-FR" altLang="zh-TW" b="0" dirty="0">
              <a:effectLst/>
            </a:endParaRPr>
          </a:p>
          <a:p>
            <a:r>
              <a:rPr lang="fr-FR" altLang="zh-TW" dirty="0"/>
              <a:t>Email</a:t>
            </a:r>
            <a:r>
              <a:rPr lang="zh-TW" altLang="en-US" dirty="0"/>
              <a:t>：</a:t>
            </a:r>
            <a:r>
              <a:rPr lang="en-US" altLang="zh-TW" dirty="0">
                <a:hlinkClick r:id="rId2"/>
              </a:rPr>
              <a:t>s0550233.ee05g@g2.nctu.edu.tw</a:t>
            </a:r>
            <a:endParaRPr lang="en-US" altLang="zh-TW" dirty="0"/>
          </a:p>
          <a:p>
            <a:r>
              <a:rPr lang="en-US" altLang="zh-TW" dirty="0"/>
              <a:t>Lab</a:t>
            </a:r>
            <a:r>
              <a:rPr lang="zh-TW" altLang="en-US" dirty="0"/>
              <a:t>：</a:t>
            </a:r>
            <a:r>
              <a:rPr lang="en-US" altLang="zh-TW" dirty="0"/>
              <a:t> Parallel Computing System - ED520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6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61F6FD5-5501-4C67-BD80-6DC6316A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9359529-F425-45E1-970E-CDF8DC1A3D97}"/>
              </a:ext>
            </a:extLst>
          </p:cNvPr>
          <p:cNvSpPr txBox="1">
            <a:spLocks/>
          </p:cNvSpPr>
          <p:nvPr/>
        </p:nvSpPr>
        <p:spPr>
          <a:xfrm>
            <a:off x="224752" y="26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Rectified Linear Units (</a:t>
            </a:r>
            <a:r>
              <a:rPr lang="en-US" altLang="zh-TW" dirty="0" err="1">
                <a:latin typeface="Trebuchet MS" panose="020B0603020202020204" pitchFamily="34" charset="0"/>
              </a:rPr>
              <a:t>ReLU</a:t>
            </a:r>
            <a:r>
              <a:rPr lang="en-US" altLang="zh-TW" dirty="0">
                <a:latin typeface="Trebuchet MS" panose="020B0603020202020204" pitchFamily="34" charset="0"/>
              </a:rPr>
              <a:t>)</a:t>
            </a: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382421"/>
            <a:ext cx="3792744" cy="37336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0" y="2383171"/>
            <a:ext cx="3839131" cy="373510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855391" y="3802511"/>
            <a:ext cx="2585246" cy="827426"/>
            <a:chOff x="3471076" y="1287462"/>
            <a:chExt cx="2637086" cy="844018"/>
          </a:xfrm>
        </p:grpSpPr>
        <p:grpSp>
          <p:nvGrpSpPr>
            <p:cNvPr id="18" name="Group 17"/>
            <p:cNvGrpSpPr/>
            <p:nvPr/>
          </p:nvGrpSpPr>
          <p:grpSpPr>
            <a:xfrm>
              <a:off x="4431762" y="1287462"/>
              <a:ext cx="801662" cy="844018"/>
              <a:chOff x="5154100" y="3720044"/>
              <a:chExt cx="801662" cy="844018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6" name="Straight Connector 5"/>
              <p:cNvCxnSpPr>
                <a:stCxn id="5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5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>
              <a:stCxn id="19" idx="3"/>
              <a:endCxn id="5" idx="2"/>
            </p:cNvCxnSpPr>
            <p:nvPr/>
          </p:nvCxnSpPr>
          <p:spPr>
            <a:xfrm flipV="1">
              <a:off x="3471076" y="1709471"/>
              <a:ext cx="960686" cy="35191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5" idx="6"/>
              <a:endCxn id="3" idx="1"/>
            </p:cNvCxnSpPr>
            <p:nvPr/>
          </p:nvCxnSpPr>
          <p:spPr>
            <a:xfrm>
              <a:off x="5233424" y="1709471"/>
              <a:ext cx="874738" cy="33680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61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937D1D7-84D9-4BEF-9171-F9461D8E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8459B44-9699-402C-8797-65140C9233FC}"/>
              </a:ext>
            </a:extLst>
          </p:cNvPr>
          <p:cNvSpPr txBox="1">
            <a:spLocks/>
          </p:cNvSpPr>
          <p:nvPr/>
        </p:nvSpPr>
        <p:spPr>
          <a:xfrm>
            <a:off x="224752" y="26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Max-Pooling</a:t>
            </a: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01" y="2988835"/>
            <a:ext cx="2482221" cy="2476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60" y="2393657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03559" y="2393657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36280" y="1468070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124090" y="1945444"/>
            <a:ext cx="3212189" cy="97112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86105" y="2083592"/>
            <a:ext cx="1239449" cy="907682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628" y="2975582"/>
            <a:ext cx="2502094" cy="2496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0" y="2378849"/>
            <a:ext cx="3839131" cy="373510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24090" y="2378849"/>
            <a:ext cx="1120531" cy="1045829"/>
            <a:chOff x="1036637" y="1897062"/>
            <a:chExt cx="1676400" cy="1676400"/>
          </a:xfrm>
        </p:grpSpPr>
        <p:sp>
          <p:nvSpPr>
            <p:cNvPr id="6" name="Rectangle 5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endPara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36280" y="1453262"/>
            <a:ext cx="1583945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3244622" y="2005338"/>
            <a:ext cx="2390466" cy="89642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86105" y="2068784"/>
            <a:ext cx="1911768" cy="90524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21D0F7DD-8307-4452-8AA7-CB25CC19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F454C30-25CA-43F2-93F7-9399F85DE520}"/>
              </a:ext>
            </a:extLst>
          </p:cNvPr>
          <p:cNvSpPr txBox="1">
            <a:spLocks/>
          </p:cNvSpPr>
          <p:nvPr/>
        </p:nvSpPr>
        <p:spPr>
          <a:xfrm>
            <a:off x="224752" y="26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Max-Pooling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64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554" y="2953173"/>
            <a:ext cx="2465168" cy="2459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0" y="2355557"/>
            <a:ext cx="3839131" cy="3735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6319" y="3401386"/>
            <a:ext cx="185966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6307406" y="2803769"/>
            <a:ext cx="224106" cy="2763977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A41D95-7502-496B-9028-8B651C17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405FC5-5361-4D7A-B354-7EB0FEEFE461}"/>
              </a:ext>
            </a:extLst>
          </p:cNvPr>
          <p:cNvSpPr txBox="1">
            <a:spLocks/>
          </p:cNvSpPr>
          <p:nvPr/>
        </p:nvSpPr>
        <p:spPr>
          <a:xfrm>
            <a:off x="224752" y="260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Max-Pooling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4A9545FA-18AA-493F-B06B-57CFD3AB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58" y="-7912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AC77909-1137-4BA4-99DE-AB69C13D3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9101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E1255EA9-4E3C-462C-B02E-BB839695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58" y="0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F7241861-031A-46FD-9848-2B471394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</a:t>
            </a:r>
            <a:r>
              <a:rPr lang="en-US" altLang="zh-TW" dirty="0" smtClean="0">
                <a:latin typeface="Trebuchet MS" panose="020B0603020202020204" pitchFamily="34" charset="0"/>
              </a:rPr>
              <a:t>CUDA</a:t>
            </a:r>
            <a:r>
              <a:rPr lang="zh-TW" altLang="en-US" dirty="0" smtClean="0">
                <a:latin typeface="Trebuchet MS" panose="020B0603020202020204" pitchFamily="34" charset="0"/>
              </a:rPr>
              <a:t> </a:t>
            </a:r>
            <a:r>
              <a:rPr lang="en-US" altLang="zh-TW" dirty="0">
                <a:latin typeface="Trebuchet MS" panose="020B0603020202020204" pitchFamily="34" charset="0"/>
              </a:rPr>
              <a:t>C</a:t>
            </a:r>
            <a:r>
              <a:rPr lang="en-US" altLang="zh-TW" dirty="0" smtClean="0">
                <a:latin typeface="Trebuchet MS" panose="020B0603020202020204" pitchFamily="34" charset="0"/>
              </a:rPr>
              <a:t>ode</a:t>
            </a:r>
            <a:endParaRPr lang="en-US" altLang="zh-TW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27441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A7C542-B67F-4B6D-BA46-BFAC1C930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FB4E27-E377-47E9-8AA7-BC4BF75FF31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0" dirty="0">
                <a:effectLst/>
              </a:rPr>
              <a:t> </a:t>
            </a:r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C9E6DB-9A31-4F7F-83D9-25EA9342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13" y="-7912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You will learning…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514A61-4FAB-44A4-BA49-614AF5B89D7F}"/>
              </a:ext>
            </a:extLst>
          </p:cNvPr>
          <p:cNvSpPr txBox="1"/>
          <p:nvPr/>
        </p:nvSpPr>
        <p:spPr>
          <a:xfrm>
            <a:off x="337501" y="1246440"/>
            <a:ext cx="8639503" cy="542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Hardware </a:t>
            </a:r>
            <a:r>
              <a:rPr lang="en-US" altLang="zh-TW" sz="2600" dirty="0" err="1">
                <a:latin typeface="Trebuchet MS" panose="020B0603020202020204" pitchFamily="34" charset="0"/>
              </a:rPr>
              <a:t>Knowledgement</a:t>
            </a:r>
            <a:endParaRPr lang="en-US" altLang="zh-TW" sz="2600" dirty="0">
              <a:latin typeface="Trebuchet MS" panose="020B0603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NVIDIA GPU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Parallel Programming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CUDA programming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CUDA optimizations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Deep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Convolution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 err="1">
                <a:latin typeface="Trebuchet MS" panose="020B0603020202020204" pitchFamily="34" charset="0"/>
              </a:rPr>
              <a:t>Relu</a:t>
            </a:r>
            <a:endParaRPr lang="en-US" altLang="zh-TW" sz="2600" dirty="0">
              <a:latin typeface="Trebuchet MS" panose="020B0603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dirty="0">
                <a:latin typeface="Trebuchet MS" panose="020B0603020202020204" pitchFamily="34" charset="0"/>
              </a:rPr>
              <a:t>Max-pooling</a:t>
            </a:r>
            <a:endParaRPr lang="zh-TW" altLang="en-US" sz="2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F009C5-0756-40A4-B381-8452DBF9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15C4A2-732A-4651-96BB-D60DC4E16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3AF9B-326C-44B0-8263-F88F19D7E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" r="632" b="1"/>
          <a:stretch/>
        </p:blipFill>
        <p:spPr>
          <a:xfrm>
            <a:off x="-9940" y="0"/>
            <a:ext cx="12201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F5EAB-D42A-4633-A477-C3B937C7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00EA7-7A31-422A-85B6-25590AF3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F0B19C-6810-4A04-918D-A165B856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50EF0-92A7-453D-B27A-DB293F05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AD213-1B73-4D38-9E56-BE23AB38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D1DC3D-F88F-4949-A17A-0819ECB6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B1884-6DE0-44D2-AA6E-7525E502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44D74-032F-4288-9C44-A63C5721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A19D4B-0882-4567-8B07-DD99006F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9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A5E49-018E-4BB9-814B-B9CD0843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D95DDF-412F-4CB7-8028-5C67A549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7FCC32-50A4-4365-A3DA-3914D84F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F6CE686-2815-4A17-AFC7-C6B5B9BD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44DEB081-09A8-4BA5-89E7-CDAE58F3D5A9}"/>
              </a:ext>
            </a:extLst>
          </p:cNvPr>
          <p:cNvSpPr txBox="1">
            <a:spLocks/>
          </p:cNvSpPr>
          <p:nvPr/>
        </p:nvSpPr>
        <p:spPr>
          <a:xfrm>
            <a:off x="396102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0D1F7C0-A176-4FBA-9A26-88C005753D4E}"/>
              </a:ext>
            </a:extLst>
          </p:cNvPr>
          <p:cNvSpPr txBox="1">
            <a:spLocks/>
          </p:cNvSpPr>
          <p:nvPr/>
        </p:nvSpPr>
        <p:spPr>
          <a:xfrm>
            <a:off x="835692" y="1576647"/>
            <a:ext cx="11781555" cy="4855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CUDA </a:t>
            </a:r>
            <a:r>
              <a:rPr lang="en-US" altLang="zh-TW" dirty="0" smtClean="0">
                <a:latin typeface="Trebuchet MS" panose="020B0603020202020204" pitchFamily="34" charset="0"/>
              </a:rPr>
              <a:t>Code</a:t>
            </a:r>
            <a:endParaRPr lang="en-US" altLang="zh-TW" dirty="0"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1095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9322A-0FE7-49A9-9686-1F2A14FE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DDD29F-3A4F-4EE4-BE24-51F01685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9592D9-5D59-4615-8085-52700AAE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B1614-A9FB-4064-A760-C8709440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97098-82DA-405A-84B8-2FDAF87A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986BDC-8816-4991-8E4C-4EC16AAE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D0004-3E91-42C7-8EE4-EAE7D42F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5D5B1-34A7-4405-8A55-4FF7DA57D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A77925-681B-4BE3-9695-124B3AF05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8C18028E-0BE7-4680-9F5A-8FA7D524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58" y="-7912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9C1A83B-3C07-4D9B-AA05-C2031008E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3054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A964BCA-5F7A-46A6-9E3C-6549A028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1027" name="Picture 3" descr="https://lh4.googleusercontent.com/D8QowcLixWHOOyluWRPrPiXCGk3tNZNsXGKtTCTArwAprZoiwmQenSVp7omVbLSzJ4TnDqR-0gairy52ZfcxCeKLR-ZHjLaEDOHjU4QbyJ2x9op-es0gbdpFslvJpsgZrZ3YqhnA7U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2" b="51441"/>
          <a:stretch/>
        </p:blipFill>
        <p:spPr bwMode="auto">
          <a:xfrm>
            <a:off x="-10125" y="3773444"/>
            <a:ext cx="5517752" cy="19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xLuwJA_V50jCkovXgCdauHMwzzKp8ipApMZxOq00hWqdfzu1MoyzmP2u1qwSutQRyc9KlvLJQ8SjKFg4zuO9C--1AoHdD1Hob2j09Bu9jVPxAA169WyBlLQVV9e2DqPiu4652_pCuh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2971800"/>
            <a:ext cx="6811453" cy="388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10125" y="132263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dirty="0">
                <a:latin typeface="Arial" panose="020B0604020202020204" pitchFamily="34" charset="0"/>
              </a:rPr>
              <a:t/>
            </a:r>
            <a:br>
              <a:rPr lang="zh-TW" altLang="zh-TW" dirty="0">
                <a:latin typeface="Arial" panose="020B0604020202020204" pitchFamily="34" charset="0"/>
              </a:rPr>
            </a:b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650" y="1240741"/>
            <a:ext cx="969207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It</a:t>
            </a:r>
            <a:r>
              <a:rPr lang="en-US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’</a:t>
            </a:r>
            <a:r>
              <a:rPr lang="zh-TW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s a profiling tool to help you to improve you CUDA code</a:t>
            </a:r>
            <a:r>
              <a:rPr lang="en-US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.</a:t>
            </a:r>
            <a:endParaRPr lang="zh-TW" altLang="zh-TW" sz="2600" dirty="0">
              <a:solidFill>
                <a:srgbClr val="000000"/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TW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It provides timing diagram, many analyses and lots of metrics</a:t>
            </a:r>
            <a:r>
              <a:rPr lang="en-US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How to </a:t>
            </a:r>
            <a:r>
              <a:rPr lang="en-US" altLang="zh-TW" sz="2600" dirty="0" smtClean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use</a:t>
            </a:r>
            <a:r>
              <a:rPr lang="zh-TW" altLang="en-US" sz="2600" dirty="0" smtClean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TW" sz="2600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CA70 $ </a:t>
            </a:r>
            <a:r>
              <a:rPr lang="en-US" altLang="zh-TW" sz="2600" dirty="0" err="1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nvvp</a:t>
            </a:r>
            <a:endParaRPr lang="zh-TW" altLang="en-US" sz="2600" dirty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endParaRPr lang="zh-TW" altLang="en-US" sz="2600" dirty="0">
              <a:latin typeface="Trebuchet MS" panose="020B0603020202020204" pitchFamily="34" charset="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87F9325-D0F5-44AD-9FE2-C1186784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6" y="-43877"/>
            <a:ext cx="7467100" cy="1325563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zh-TW" altLang="zh-TW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NVIDIA Visual Profiler (NVVP)</a:t>
            </a:r>
            <a:endParaRPr lang="zh-TW" altLang="zh-TW" sz="105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934DC64E-C417-49DC-8CEF-F6DEE6D9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58" y="0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AE21DEB-4F85-4A16-B58F-DD7A7EA0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26268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20089" y="1935332"/>
            <a:ext cx="240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dirty="0">
              <a:latin typeface="Trebuchet MS" panose="020B0603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2455" y="243067"/>
            <a:ext cx="3492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rebuchet MS" panose="020B0603020202020204" pitchFamily="34" charset="0"/>
              </a:rPr>
              <a:t>InnerProduct</a:t>
            </a:r>
            <a:endParaRPr lang="en-US" altLang="zh-TW" sz="2800" dirty="0">
              <a:latin typeface="Trebuchet MS" panose="020B0603020202020204" pitchFamily="34" charset="0"/>
            </a:endParaRPr>
          </a:p>
          <a:p>
            <a:endParaRPr lang="zh-TW" altLang="en-US" sz="2800" dirty="0">
              <a:latin typeface="Trebuchet MS" panose="020B0603020202020204" pitchFamily="34" charset="0"/>
            </a:endParaRPr>
          </a:p>
        </p:txBody>
      </p:sp>
      <p:sp>
        <p:nvSpPr>
          <p:cNvPr id="6" name="立方體 5"/>
          <p:cNvSpPr/>
          <p:nvPr/>
        </p:nvSpPr>
        <p:spPr>
          <a:xfrm>
            <a:off x="1709180" y="1873674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立方體 6"/>
          <p:cNvSpPr/>
          <p:nvPr/>
        </p:nvSpPr>
        <p:spPr>
          <a:xfrm>
            <a:off x="1532967" y="2049887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立方體 7"/>
          <p:cNvSpPr/>
          <p:nvPr/>
        </p:nvSpPr>
        <p:spPr>
          <a:xfrm>
            <a:off x="1356755" y="2226099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立方體 8"/>
          <p:cNvSpPr/>
          <p:nvPr/>
        </p:nvSpPr>
        <p:spPr>
          <a:xfrm>
            <a:off x="1180542" y="2402312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立方體 9"/>
          <p:cNvSpPr/>
          <p:nvPr/>
        </p:nvSpPr>
        <p:spPr>
          <a:xfrm>
            <a:off x="1005742" y="2578523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立方體 10"/>
          <p:cNvSpPr/>
          <p:nvPr/>
        </p:nvSpPr>
        <p:spPr>
          <a:xfrm>
            <a:off x="829529" y="2754736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立方體 11"/>
          <p:cNvSpPr/>
          <p:nvPr/>
        </p:nvSpPr>
        <p:spPr>
          <a:xfrm>
            <a:off x="653317" y="2930948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立方體 12"/>
          <p:cNvSpPr/>
          <p:nvPr/>
        </p:nvSpPr>
        <p:spPr>
          <a:xfrm>
            <a:off x="477104" y="3107161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2285442" y="1873673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立方體 14"/>
          <p:cNvSpPr/>
          <p:nvPr/>
        </p:nvSpPr>
        <p:spPr>
          <a:xfrm>
            <a:off x="2109229" y="2049886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1933017" y="2226098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/>
          <p:cNvSpPr/>
          <p:nvPr/>
        </p:nvSpPr>
        <p:spPr>
          <a:xfrm>
            <a:off x="1756804" y="2402311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立方體 17"/>
          <p:cNvSpPr/>
          <p:nvPr/>
        </p:nvSpPr>
        <p:spPr>
          <a:xfrm>
            <a:off x="1582004" y="2578522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立方體 18"/>
          <p:cNvSpPr/>
          <p:nvPr/>
        </p:nvSpPr>
        <p:spPr>
          <a:xfrm>
            <a:off x="1405791" y="2754735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立方體 19"/>
          <p:cNvSpPr/>
          <p:nvPr/>
        </p:nvSpPr>
        <p:spPr>
          <a:xfrm>
            <a:off x="1229579" y="2930947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立方體 20"/>
          <p:cNvSpPr/>
          <p:nvPr/>
        </p:nvSpPr>
        <p:spPr>
          <a:xfrm>
            <a:off x="1053366" y="3107160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立方體 21"/>
          <p:cNvSpPr/>
          <p:nvPr/>
        </p:nvSpPr>
        <p:spPr>
          <a:xfrm>
            <a:off x="2861704" y="1873674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立方體 22"/>
          <p:cNvSpPr/>
          <p:nvPr/>
        </p:nvSpPr>
        <p:spPr>
          <a:xfrm>
            <a:off x="2685491" y="2049887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立方體 23"/>
          <p:cNvSpPr/>
          <p:nvPr/>
        </p:nvSpPr>
        <p:spPr>
          <a:xfrm>
            <a:off x="2509279" y="2226099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立方體 24"/>
          <p:cNvSpPr/>
          <p:nvPr/>
        </p:nvSpPr>
        <p:spPr>
          <a:xfrm>
            <a:off x="2333066" y="2402312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2158266" y="2578523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立方體 26"/>
          <p:cNvSpPr/>
          <p:nvPr/>
        </p:nvSpPr>
        <p:spPr>
          <a:xfrm>
            <a:off x="1982053" y="2754736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立方體 27"/>
          <p:cNvSpPr/>
          <p:nvPr/>
        </p:nvSpPr>
        <p:spPr>
          <a:xfrm>
            <a:off x="1805841" y="2930948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立方體 28"/>
          <p:cNvSpPr/>
          <p:nvPr/>
        </p:nvSpPr>
        <p:spPr>
          <a:xfrm>
            <a:off x="1629628" y="3107161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立方體 29"/>
          <p:cNvSpPr/>
          <p:nvPr/>
        </p:nvSpPr>
        <p:spPr>
          <a:xfrm>
            <a:off x="3437966" y="1873673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立方體 30"/>
          <p:cNvSpPr/>
          <p:nvPr/>
        </p:nvSpPr>
        <p:spPr>
          <a:xfrm>
            <a:off x="3261753" y="2049886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/>
          <p:cNvSpPr/>
          <p:nvPr/>
        </p:nvSpPr>
        <p:spPr>
          <a:xfrm>
            <a:off x="3085541" y="2226098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立方體 32"/>
          <p:cNvSpPr/>
          <p:nvPr/>
        </p:nvSpPr>
        <p:spPr>
          <a:xfrm>
            <a:off x="2909328" y="2402311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立方體 33"/>
          <p:cNvSpPr/>
          <p:nvPr/>
        </p:nvSpPr>
        <p:spPr>
          <a:xfrm>
            <a:off x="2734528" y="2578522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立方體 34"/>
          <p:cNvSpPr/>
          <p:nvPr/>
        </p:nvSpPr>
        <p:spPr>
          <a:xfrm>
            <a:off x="2558315" y="2754735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立方體 35"/>
          <p:cNvSpPr/>
          <p:nvPr/>
        </p:nvSpPr>
        <p:spPr>
          <a:xfrm>
            <a:off x="2382103" y="2930947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立方體 36"/>
          <p:cNvSpPr/>
          <p:nvPr/>
        </p:nvSpPr>
        <p:spPr>
          <a:xfrm>
            <a:off x="2205890" y="3107160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196276" y="5165040"/>
            <a:ext cx="240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dirty="0">
              <a:latin typeface="Trebuchet MS" panose="020B0603020202020204" pitchFamily="34" charset="0"/>
            </a:endParaRPr>
          </a:p>
        </p:txBody>
      </p:sp>
      <p:sp>
        <p:nvSpPr>
          <p:cNvPr id="72" name="立方體 71"/>
          <p:cNvSpPr/>
          <p:nvPr/>
        </p:nvSpPr>
        <p:spPr>
          <a:xfrm>
            <a:off x="6387860" y="1873674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立方體 72"/>
          <p:cNvSpPr/>
          <p:nvPr/>
        </p:nvSpPr>
        <p:spPr>
          <a:xfrm>
            <a:off x="6211647" y="2049887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立方體 73"/>
          <p:cNvSpPr/>
          <p:nvPr/>
        </p:nvSpPr>
        <p:spPr>
          <a:xfrm>
            <a:off x="6035435" y="2226099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立方體 74"/>
          <p:cNvSpPr/>
          <p:nvPr/>
        </p:nvSpPr>
        <p:spPr>
          <a:xfrm>
            <a:off x="5859222" y="2402312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立方體 75"/>
          <p:cNvSpPr/>
          <p:nvPr/>
        </p:nvSpPr>
        <p:spPr>
          <a:xfrm>
            <a:off x="5684422" y="2578523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立方體 76"/>
          <p:cNvSpPr/>
          <p:nvPr/>
        </p:nvSpPr>
        <p:spPr>
          <a:xfrm>
            <a:off x="5508209" y="2754736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立方體 77"/>
          <p:cNvSpPr/>
          <p:nvPr/>
        </p:nvSpPr>
        <p:spPr>
          <a:xfrm>
            <a:off x="5331997" y="2930948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立方體 78"/>
          <p:cNvSpPr/>
          <p:nvPr/>
        </p:nvSpPr>
        <p:spPr>
          <a:xfrm>
            <a:off x="5155784" y="3107161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立方體 79"/>
          <p:cNvSpPr/>
          <p:nvPr/>
        </p:nvSpPr>
        <p:spPr>
          <a:xfrm>
            <a:off x="6964122" y="1873673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立方體 80"/>
          <p:cNvSpPr/>
          <p:nvPr/>
        </p:nvSpPr>
        <p:spPr>
          <a:xfrm>
            <a:off x="6787909" y="2049886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立方體 81"/>
          <p:cNvSpPr/>
          <p:nvPr/>
        </p:nvSpPr>
        <p:spPr>
          <a:xfrm>
            <a:off x="6611697" y="2226098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立方體 82"/>
          <p:cNvSpPr/>
          <p:nvPr/>
        </p:nvSpPr>
        <p:spPr>
          <a:xfrm>
            <a:off x="6435484" y="2402311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立方體 83"/>
          <p:cNvSpPr/>
          <p:nvPr/>
        </p:nvSpPr>
        <p:spPr>
          <a:xfrm>
            <a:off x="6260684" y="2578522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立方體 84"/>
          <p:cNvSpPr/>
          <p:nvPr/>
        </p:nvSpPr>
        <p:spPr>
          <a:xfrm>
            <a:off x="6084471" y="2754735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立方體 85"/>
          <p:cNvSpPr/>
          <p:nvPr/>
        </p:nvSpPr>
        <p:spPr>
          <a:xfrm>
            <a:off x="5908259" y="2930947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立方體 86"/>
          <p:cNvSpPr/>
          <p:nvPr/>
        </p:nvSpPr>
        <p:spPr>
          <a:xfrm>
            <a:off x="5732046" y="3107160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立方體 87"/>
          <p:cNvSpPr/>
          <p:nvPr/>
        </p:nvSpPr>
        <p:spPr>
          <a:xfrm>
            <a:off x="7540384" y="1873674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立方體 88"/>
          <p:cNvSpPr/>
          <p:nvPr/>
        </p:nvSpPr>
        <p:spPr>
          <a:xfrm>
            <a:off x="7364171" y="2049887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立方體 89"/>
          <p:cNvSpPr/>
          <p:nvPr/>
        </p:nvSpPr>
        <p:spPr>
          <a:xfrm>
            <a:off x="7187959" y="2226099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立方體 90"/>
          <p:cNvSpPr/>
          <p:nvPr/>
        </p:nvSpPr>
        <p:spPr>
          <a:xfrm>
            <a:off x="7011746" y="2402312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立方體 91"/>
          <p:cNvSpPr/>
          <p:nvPr/>
        </p:nvSpPr>
        <p:spPr>
          <a:xfrm>
            <a:off x="6836946" y="2578523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立方體 92"/>
          <p:cNvSpPr/>
          <p:nvPr/>
        </p:nvSpPr>
        <p:spPr>
          <a:xfrm>
            <a:off x="6660733" y="2754736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立方體 93"/>
          <p:cNvSpPr/>
          <p:nvPr/>
        </p:nvSpPr>
        <p:spPr>
          <a:xfrm>
            <a:off x="6484521" y="2930948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立方體 94"/>
          <p:cNvSpPr/>
          <p:nvPr/>
        </p:nvSpPr>
        <p:spPr>
          <a:xfrm>
            <a:off x="6308308" y="3107161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立方體 95"/>
          <p:cNvSpPr/>
          <p:nvPr/>
        </p:nvSpPr>
        <p:spPr>
          <a:xfrm>
            <a:off x="8116646" y="1873673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立方體 96"/>
          <p:cNvSpPr/>
          <p:nvPr/>
        </p:nvSpPr>
        <p:spPr>
          <a:xfrm>
            <a:off x="7940433" y="2049886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立方體 97"/>
          <p:cNvSpPr/>
          <p:nvPr/>
        </p:nvSpPr>
        <p:spPr>
          <a:xfrm>
            <a:off x="7764221" y="2226098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立方體 98"/>
          <p:cNvSpPr/>
          <p:nvPr/>
        </p:nvSpPr>
        <p:spPr>
          <a:xfrm>
            <a:off x="7588008" y="2402311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立方體 99"/>
          <p:cNvSpPr/>
          <p:nvPr/>
        </p:nvSpPr>
        <p:spPr>
          <a:xfrm>
            <a:off x="7413208" y="2578522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立方體 100"/>
          <p:cNvSpPr/>
          <p:nvPr/>
        </p:nvSpPr>
        <p:spPr>
          <a:xfrm>
            <a:off x="7236995" y="2754735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立方體 101"/>
          <p:cNvSpPr/>
          <p:nvPr/>
        </p:nvSpPr>
        <p:spPr>
          <a:xfrm>
            <a:off x="7060783" y="2930947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立方體 102"/>
          <p:cNvSpPr/>
          <p:nvPr/>
        </p:nvSpPr>
        <p:spPr>
          <a:xfrm>
            <a:off x="6884570" y="3107160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0" name="群組 119"/>
          <p:cNvGrpSpPr/>
          <p:nvPr/>
        </p:nvGrpSpPr>
        <p:grpSpPr>
          <a:xfrm>
            <a:off x="88802" y="3547693"/>
            <a:ext cx="5417996" cy="1832501"/>
            <a:chOff x="795940" y="2637949"/>
            <a:chExt cx="5417996" cy="1832501"/>
          </a:xfrm>
        </p:grpSpPr>
        <p:cxnSp>
          <p:nvCxnSpPr>
            <p:cNvPr id="111" name="直線接點 110"/>
            <p:cNvCxnSpPr/>
            <p:nvPr/>
          </p:nvCxnSpPr>
          <p:spPr>
            <a:xfrm flipH="1">
              <a:off x="813700" y="2637949"/>
              <a:ext cx="647791" cy="6680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/>
            <p:nvPr/>
          </p:nvCxnSpPr>
          <p:spPr>
            <a:xfrm flipH="1">
              <a:off x="5571280" y="2637949"/>
              <a:ext cx="642656" cy="6680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接點 115"/>
            <p:cNvCxnSpPr/>
            <p:nvPr/>
          </p:nvCxnSpPr>
          <p:spPr>
            <a:xfrm>
              <a:off x="795940" y="3305966"/>
              <a:ext cx="47753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線單箭頭接點 117"/>
            <p:cNvCxnSpPr/>
            <p:nvPr/>
          </p:nvCxnSpPr>
          <p:spPr>
            <a:xfrm flipH="1">
              <a:off x="1781634" y="3314907"/>
              <a:ext cx="1007865" cy="115554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立方體 118"/>
          <p:cNvSpPr/>
          <p:nvPr/>
        </p:nvSpPr>
        <p:spPr>
          <a:xfrm>
            <a:off x="653316" y="5458731"/>
            <a:ext cx="752475" cy="704850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1" name="群組 120"/>
          <p:cNvGrpSpPr/>
          <p:nvPr/>
        </p:nvGrpSpPr>
        <p:grpSpPr>
          <a:xfrm>
            <a:off x="474034" y="3529960"/>
            <a:ext cx="5664253" cy="1859172"/>
            <a:chOff x="549684" y="2637949"/>
            <a:chExt cx="5664253" cy="1859172"/>
          </a:xfrm>
        </p:grpSpPr>
        <p:cxnSp>
          <p:nvCxnSpPr>
            <p:cNvPr id="122" name="直線接點 121"/>
            <p:cNvCxnSpPr/>
            <p:nvPr/>
          </p:nvCxnSpPr>
          <p:spPr>
            <a:xfrm flipH="1">
              <a:off x="552011" y="2637949"/>
              <a:ext cx="909480" cy="96287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 flipH="1">
              <a:off x="5309591" y="2637949"/>
              <a:ext cx="904346" cy="97081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549684" y="3602830"/>
              <a:ext cx="477534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線單箭頭接點 124"/>
            <p:cNvCxnSpPr/>
            <p:nvPr/>
          </p:nvCxnSpPr>
          <p:spPr>
            <a:xfrm flipH="1">
              <a:off x="1744465" y="3608114"/>
              <a:ext cx="748868" cy="889007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立方體 131"/>
          <p:cNvSpPr/>
          <p:nvPr/>
        </p:nvSpPr>
        <p:spPr>
          <a:xfrm>
            <a:off x="1229578" y="5458731"/>
            <a:ext cx="752475" cy="704850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立方體 132"/>
          <p:cNvSpPr/>
          <p:nvPr/>
        </p:nvSpPr>
        <p:spPr>
          <a:xfrm>
            <a:off x="1793462" y="5458731"/>
            <a:ext cx="752475" cy="70485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立方體 133"/>
          <p:cNvSpPr/>
          <p:nvPr/>
        </p:nvSpPr>
        <p:spPr>
          <a:xfrm>
            <a:off x="2370730" y="5458731"/>
            <a:ext cx="752475" cy="704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5" name="群組 134"/>
          <p:cNvGrpSpPr/>
          <p:nvPr/>
        </p:nvGrpSpPr>
        <p:grpSpPr>
          <a:xfrm>
            <a:off x="822850" y="3564251"/>
            <a:ext cx="5907353" cy="1826944"/>
            <a:chOff x="306584" y="2637949"/>
            <a:chExt cx="5907353" cy="1826944"/>
          </a:xfrm>
        </p:grpSpPr>
        <p:cxnSp>
          <p:nvCxnSpPr>
            <p:cNvPr id="136" name="直線接點 135"/>
            <p:cNvCxnSpPr/>
            <p:nvPr/>
          </p:nvCxnSpPr>
          <p:spPr>
            <a:xfrm flipH="1">
              <a:off x="306584" y="2637949"/>
              <a:ext cx="1154907" cy="1242641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 flipH="1">
              <a:off x="5068689" y="2637949"/>
              <a:ext cx="1145248" cy="1242641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313263" y="3880590"/>
              <a:ext cx="4775340" cy="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線單箭頭接點 138"/>
            <p:cNvCxnSpPr/>
            <p:nvPr/>
          </p:nvCxnSpPr>
          <p:spPr>
            <a:xfrm flipH="1">
              <a:off x="1713137" y="3876044"/>
              <a:ext cx="467219" cy="588849"/>
            </a:xfrm>
            <a:prstGeom prst="straightConnector1">
              <a:avLst/>
            </a:prstGeom>
            <a:ln w="28575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群組 152"/>
          <p:cNvGrpSpPr/>
          <p:nvPr/>
        </p:nvGrpSpPr>
        <p:grpSpPr>
          <a:xfrm>
            <a:off x="1124152" y="3578580"/>
            <a:ext cx="6112843" cy="1842900"/>
            <a:chOff x="101094" y="2637949"/>
            <a:chExt cx="6112843" cy="1842900"/>
          </a:xfrm>
        </p:grpSpPr>
        <p:cxnSp>
          <p:nvCxnSpPr>
            <p:cNvPr id="154" name="直線接點 153"/>
            <p:cNvCxnSpPr/>
            <p:nvPr/>
          </p:nvCxnSpPr>
          <p:spPr>
            <a:xfrm flipH="1">
              <a:off x="101094" y="2637949"/>
              <a:ext cx="1360398" cy="15304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/>
            <p:nvPr/>
          </p:nvCxnSpPr>
          <p:spPr>
            <a:xfrm flipH="1">
              <a:off x="4917392" y="2637949"/>
              <a:ext cx="1296545" cy="15304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/>
            <p:nvPr/>
          </p:nvCxnSpPr>
          <p:spPr>
            <a:xfrm flipV="1">
              <a:off x="101094" y="4167374"/>
              <a:ext cx="4816297" cy="10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線單箭頭接點 156"/>
            <p:cNvCxnSpPr/>
            <p:nvPr/>
          </p:nvCxnSpPr>
          <p:spPr>
            <a:xfrm flipH="1">
              <a:off x="1781895" y="4172095"/>
              <a:ext cx="241733" cy="30875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右大括弧 164"/>
          <p:cNvSpPr/>
          <p:nvPr/>
        </p:nvSpPr>
        <p:spPr>
          <a:xfrm rot="2658978">
            <a:off x="8132967" y="2255923"/>
            <a:ext cx="424650" cy="2009751"/>
          </a:xfrm>
          <a:prstGeom prst="rightBrace">
            <a:avLst>
              <a:gd name="adj1" fmla="val 16683"/>
              <a:gd name="adj2" fmla="val 4965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文字方塊 165"/>
          <p:cNvSpPr txBox="1"/>
          <p:nvPr/>
        </p:nvSpPr>
        <p:spPr>
          <a:xfrm>
            <a:off x="7947022" y="3506944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threadIdx.x</a:t>
            </a:r>
            <a:endParaRPr lang="zh-TW" altLang="en-US" dirty="0"/>
          </a:p>
        </p:txBody>
      </p:sp>
      <p:sp>
        <p:nvSpPr>
          <p:cNvPr id="167" name="右大括弧 166"/>
          <p:cNvSpPr/>
          <p:nvPr/>
        </p:nvSpPr>
        <p:spPr>
          <a:xfrm rot="2658978">
            <a:off x="3478424" y="2235020"/>
            <a:ext cx="424650" cy="2009751"/>
          </a:xfrm>
          <a:prstGeom prst="rightBrace">
            <a:avLst>
              <a:gd name="adj1" fmla="val 16683"/>
              <a:gd name="adj2" fmla="val 4965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文字方塊 167"/>
          <p:cNvSpPr txBox="1"/>
          <p:nvPr/>
        </p:nvSpPr>
        <p:spPr>
          <a:xfrm>
            <a:off x="3465670" y="3462495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threadIdx.x</a:t>
            </a:r>
            <a:endParaRPr lang="zh-TW" altLang="en-US" dirty="0"/>
          </a:p>
        </p:txBody>
      </p:sp>
      <p:sp>
        <p:nvSpPr>
          <p:cNvPr id="169" name="右大括弧 168"/>
          <p:cNvSpPr/>
          <p:nvPr/>
        </p:nvSpPr>
        <p:spPr>
          <a:xfrm rot="16200000">
            <a:off x="2842445" y="492307"/>
            <a:ext cx="376237" cy="231975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文字方塊 169"/>
          <p:cNvSpPr txBox="1"/>
          <p:nvPr/>
        </p:nvSpPr>
        <p:spPr>
          <a:xfrm>
            <a:off x="2461655" y="101204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blockIdx.x</a:t>
            </a:r>
            <a:endParaRPr lang="zh-TW" altLang="en-US" dirty="0"/>
          </a:p>
        </p:txBody>
      </p:sp>
      <p:sp>
        <p:nvSpPr>
          <p:cNvPr id="171" name="右大括弧 170"/>
          <p:cNvSpPr/>
          <p:nvPr/>
        </p:nvSpPr>
        <p:spPr>
          <a:xfrm rot="16200000">
            <a:off x="7528479" y="495853"/>
            <a:ext cx="376237" cy="231975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2" name="文字方塊 171"/>
          <p:cNvSpPr txBox="1"/>
          <p:nvPr/>
        </p:nvSpPr>
        <p:spPr>
          <a:xfrm>
            <a:off x="7147689" y="101558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blockIdx.x</a:t>
            </a:r>
            <a:endParaRPr lang="zh-TW" altLang="en-US" dirty="0"/>
          </a:p>
        </p:txBody>
      </p:sp>
      <p:pic>
        <p:nvPicPr>
          <p:cNvPr id="173" name="圖片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157" y="776298"/>
            <a:ext cx="2998476" cy="483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8802" y="90994"/>
            <a:ext cx="6918882" cy="324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rebuchet MS" panose="020B0603020202020204" pitchFamily="34" charset="0"/>
              </a:rPr>
              <a:t>Matrix </a:t>
            </a:r>
            <a:r>
              <a:rPr lang="en-US" altLang="zh-TW" sz="2800" dirty="0" err="1">
                <a:latin typeface="Trebuchet MS" panose="020B0603020202020204" pitchFamily="34" charset="0"/>
              </a:rPr>
              <a:t>Multplication</a:t>
            </a:r>
            <a:endParaRPr lang="en-US" altLang="zh-TW" sz="2800" dirty="0"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rebuchet MS" panose="020B0603020202020204" pitchFamily="34" charset="0"/>
              </a:rPr>
              <a:t>CPU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rebuchet MS" panose="020B0603020202020204" pitchFamily="34" charset="0"/>
              </a:rPr>
              <a:t>GPU using tiling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rebuchet MS" panose="020B0603020202020204" pitchFamily="34" charset="0"/>
              </a:rPr>
              <a:t>GPU using tiling and shared memory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800" dirty="0">
              <a:latin typeface="Trebuchet MS" panose="020B0603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62" y="2950230"/>
            <a:ext cx="9654468" cy="3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11B70F9F-2BAF-4453-BCA6-CF874EA81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58" y="-7912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C737F9F-200F-43A9-B3AF-727C97775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6964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8EEB11-4440-46A9-A0BF-17B660E5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B76F98-6E37-4658-8371-4163BD2E6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5" y="1167319"/>
            <a:ext cx="11992570" cy="5783418"/>
          </a:xfrm>
        </p:spPr>
        <p:txBody>
          <a:bodyPr>
            <a:noAutofit/>
          </a:bodyPr>
          <a:lstStyle/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Task</a:t>
            </a:r>
            <a:r>
              <a:rPr lang="zh-TW" altLang="en-US" sz="2000" dirty="0">
                <a:latin typeface="Trebuchet MS" panose="020B0603020202020204" pitchFamily="34" charset="0"/>
              </a:rPr>
              <a:t>：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Implement convolution , </a:t>
            </a:r>
            <a:r>
              <a:rPr lang="en-US" altLang="zh-TW" sz="20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relu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 , and </a:t>
            </a:r>
            <a:r>
              <a:rPr lang="en-US" altLang="zh-TW" sz="20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maxpooling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 in </a:t>
            </a:r>
            <a:r>
              <a:rPr lang="en-US" altLang="zh-TW" sz="20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convLayerGPU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() with CUDA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   and store your result in the </a:t>
            </a:r>
            <a:r>
              <a:rPr lang="en-US" altLang="zh-TW" sz="2000" dirty="0" err="1">
                <a:solidFill>
                  <a:srgbClr val="FF0000"/>
                </a:solidFill>
                <a:latin typeface="Trebuchet MS" panose="020B0603020202020204" pitchFamily="34" charset="0"/>
              </a:rPr>
              <a:t>outGPU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 and use NVVP to analyze your code.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Base Program</a:t>
            </a:r>
            <a:r>
              <a:rPr lang="zh-TW" altLang="en-US" sz="2000" dirty="0">
                <a:latin typeface="Trebuchet MS" panose="020B0603020202020204" pitchFamily="34" charset="0"/>
              </a:rPr>
              <a:t>：</a:t>
            </a:r>
            <a:endParaRPr lang="en-US" altLang="zh-TW" sz="2000" dirty="0">
              <a:latin typeface="Trebuchet MS" panose="020B0603020202020204" pitchFamily="34" charset="0"/>
            </a:endParaRP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Three sub-directories under the source directory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.</a:t>
            </a:r>
            <a:r>
              <a:rPr lang="en-US" altLang="zh-TW" i="1" dirty="0">
                <a:latin typeface="Trebuchet MS" panose="020B0603020202020204" pitchFamily="34" charset="0"/>
              </a:rPr>
              <a:t>/device </a:t>
            </a:r>
            <a:r>
              <a:rPr lang="en-US" altLang="zh-TW" dirty="0">
                <a:latin typeface="Trebuchet MS" panose="020B0603020202020204" pitchFamily="34" charset="0"/>
              </a:rPr>
              <a:t>contains a program that can show you device information.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.</a:t>
            </a:r>
            <a:r>
              <a:rPr lang="en-US" altLang="zh-TW" i="1" dirty="0">
                <a:latin typeface="Trebuchet MS" panose="020B0603020202020204" pitchFamily="34" charset="0"/>
              </a:rPr>
              <a:t>/example </a:t>
            </a:r>
            <a:r>
              <a:rPr lang="en-US" altLang="zh-TW" dirty="0">
                <a:latin typeface="Trebuchet MS" panose="020B0603020202020204" pitchFamily="34" charset="0"/>
              </a:rPr>
              <a:t>contains the CUDA Inner Product and Matrix Multiplication examples.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.</a:t>
            </a:r>
            <a:r>
              <a:rPr lang="en-US" altLang="zh-TW" i="1" dirty="0">
                <a:latin typeface="Trebuchet MS" panose="020B0603020202020204" pitchFamily="34" charset="0"/>
              </a:rPr>
              <a:t>/data </a:t>
            </a:r>
            <a:r>
              <a:rPr lang="en-US" altLang="zh-TW" dirty="0">
                <a:latin typeface="Trebuchet MS" panose="020B0603020202020204" pitchFamily="34" charset="0"/>
              </a:rPr>
              <a:t>contains the input data for the base program.</a:t>
            </a: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Two major files for base program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>
                <a:latin typeface="Trebuchet MS" panose="020B0603020202020204" pitchFamily="34" charset="0"/>
              </a:rPr>
              <a:t>CNNConvLayer.cu</a:t>
            </a:r>
            <a:r>
              <a:rPr lang="en-US" altLang="zh-TW" dirty="0">
                <a:latin typeface="Trebuchet MS" panose="020B0603020202020204" pitchFamily="34" charset="0"/>
              </a:rPr>
              <a:t> and </a:t>
            </a:r>
            <a:r>
              <a:rPr lang="en-US" altLang="zh-TW" i="1" dirty="0" err="1">
                <a:latin typeface="Trebuchet MS" panose="020B0603020202020204" pitchFamily="34" charset="0"/>
              </a:rPr>
              <a:t>CNNConvLayer.h</a:t>
            </a:r>
            <a:endParaRPr lang="en-US" altLang="zh-TW" i="1" dirty="0">
              <a:latin typeface="Trebuchet MS" panose="020B0603020202020204" pitchFamily="34" charset="0"/>
            </a:endParaRPr>
          </a:p>
          <a:p>
            <a:pPr marL="457200" lvl="1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Usage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Compile the code</a:t>
            </a:r>
            <a:r>
              <a:rPr lang="zh-TW" altLang="en-US" dirty="0">
                <a:latin typeface="Trebuchet MS" panose="020B0603020202020204" pitchFamily="34" charset="0"/>
              </a:rPr>
              <a:t>：</a:t>
            </a:r>
            <a:r>
              <a:rPr lang="en-US" altLang="zh-TW" dirty="0">
                <a:latin typeface="Trebuchet MS" panose="020B0603020202020204" pitchFamily="34" charset="0"/>
              </a:rPr>
              <a:t>“</a:t>
            </a:r>
            <a:r>
              <a:rPr lang="en-US" altLang="zh-TW" i="1" dirty="0">
                <a:latin typeface="Trebuchet MS" panose="020B0603020202020204" pitchFamily="34" charset="0"/>
              </a:rPr>
              <a:t>make</a:t>
            </a:r>
            <a:r>
              <a:rPr lang="en-US" altLang="zh-TW" dirty="0">
                <a:latin typeface="Trebuchet MS" panose="020B0603020202020204" pitchFamily="34" charset="0"/>
              </a:rPr>
              <a:t>”</a:t>
            </a:r>
          </a:p>
          <a:p>
            <a:pPr marL="914400" lvl="2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Run the code</a:t>
            </a:r>
            <a:r>
              <a:rPr lang="zh-TW" altLang="en-US" dirty="0">
                <a:latin typeface="Trebuchet MS" panose="020B0603020202020204" pitchFamily="34" charset="0"/>
              </a:rPr>
              <a:t>：</a:t>
            </a:r>
            <a:r>
              <a:rPr lang="en-US" altLang="zh-TW" dirty="0">
                <a:latin typeface="Trebuchet MS" panose="020B0603020202020204" pitchFamily="34" charset="0"/>
              </a:rPr>
              <a:t>“</a:t>
            </a:r>
            <a:r>
              <a:rPr lang="en-US" altLang="zh-TW" i="1" dirty="0">
                <a:latin typeface="Trebuchet MS" panose="020B0603020202020204" pitchFamily="34" charset="0"/>
              </a:rPr>
              <a:t>make run</a:t>
            </a:r>
            <a:r>
              <a:rPr lang="en-US" altLang="zh-TW" dirty="0">
                <a:latin typeface="Trebuchet MS" panose="020B0603020202020204" pitchFamily="34" charset="0"/>
              </a:rPr>
              <a:t>”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87F9325-D0F5-44AD-9FE2-C1186784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4" y="-105508"/>
            <a:ext cx="10520702" cy="132556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2878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00E93E4-71C0-431F-9249-17499BE6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02" y="0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2FFF198-5B55-4327-AD82-BFE8710FD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92" y="1576647"/>
            <a:ext cx="11781555" cy="48552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</a:t>
            </a: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Code</a:t>
            </a:r>
            <a:endParaRPr lang="en-US" altLang="zh-TW" dirty="0">
              <a:solidFill>
                <a:schemeClr val="bg1">
                  <a:lumMod val="65000"/>
                </a:schemeClr>
              </a:solidFill>
              <a:latin typeface="Trebuchet MS" panose="020B0603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5129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10B76F98-6E37-4658-8371-4163BD2E6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30" y="307731"/>
            <a:ext cx="11476755" cy="5783418"/>
          </a:xfrm>
        </p:spPr>
        <p:txBody>
          <a:bodyPr>
            <a:noAutofit/>
          </a:bodyPr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Two input data files (Please do not modify the input data)</a:t>
            </a:r>
          </a:p>
          <a:p>
            <a:pPr marL="8001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>
                <a:latin typeface="Trebuchet MS" panose="020B0603020202020204" pitchFamily="34" charset="0"/>
              </a:rPr>
              <a:t>./data/filt.txt </a:t>
            </a:r>
            <a:r>
              <a:rPr lang="en-US" altLang="zh-TW" dirty="0">
                <a:latin typeface="Trebuchet MS" panose="020B0603020202020204" pitchFamily="34" charset="0"/>
              </a:rPr>
              <a:t>storing filters’ values</a:t>
            </a:r>
          </a:p>
          <a:p>
            <a:pPr marL="8001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>
                <a:latin typeface="Trebuchet MS" panose="020B0603020202020204" pitchFamily="34" charset="0"/>
              </a:rPr>
              <a:t>./data/neuron.txt </a:t>
            </a:r>
            <a:r>
              <a:rPr lang="en-US" altLang="zh-TW" dirty="0">
                <a:latin typeface="Trebuchet MS" panose="020B0603020202020204" pitchFamily="34" charset="0"/>
              </a:rPr>
              <a:t>storing input feature maps’ values</a:t>
            </a:r>
          </a:p>
          <a:p>
            <a:pPr marL="8001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 err="1">
                <a:latin typeface="Trebuchet MS" panose="020B0603020202020204" pitchFamily="34" charset="0"/>
              </a:rPr>
              <a:t>init</a:t>
            </a:r>
            <a:r>
              <a:rPr lang="en-US" altLang="zh-TW" i="1" dirty="0">
                <a:latin typeface="Trebuchet MS" panose="020B0603020202020204" pitchFamily="34" charset="0"/>
              </a:rPr>
              <a:t>() </a:t>
            </a:r>
            <a:r>
              <a:rPr lang="en-US" altLang="zh-TW" dirty="0">
                <a:latin typeface="Trebuchet MS" panose="020B0603020202020204" pitchFamily="34" charset="0"/>
              </a:rPr>
              <a:t>will read the input data to </a:t>
            </a:r>
            <a:r>
              <a:rPr lang="en-US" altLang="zh-TW" dirty="0" err="1">
                <a:latin typeface="Trebuchet MS" panose="020B0603020202020204" pitchFamily="34" charset="0"/>
              </a:rPr>
              <a:t>filt</a:t>
            </a:r>
            <a:r>
              <a:rPr lang="en-US" altLang="zh-TW" dirty="0">
                <a:latin typeface="Trebuchet MS" panose="020B0603020202020204" pitchFamily="34" charset="0"/>
              </a:rPr>
              <a:t> and </a:t>
            </a:r>
            <a:r>
              <a:rPr lang="en-US" altLang="zh-TW" dirty="0" err="1">
                <a:latin typeface="Trebuchet MS" panose="020B0603020202020204" pitchFamily="34" charset="0"/>
              </a:rPr>
              <a:t>inNeu</a:t>
            </a:r>
            <a:endParaRPr lang="en-US" altLang="zh-TW" dirty="0">
              <a:latin typeface="Trebuchet MS" panose="020B0603020202020204" pitchFamily="34" charset="0"/>
            </a:endParaRPr>
          </a:p>
          <a:p>
            <a:pPr marL="342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 err="1">
                <a:latin typeface="Trebuchet MS" panose="020B0603020202020204" pitchFamily="34" charset="0"/>
              </a:rPr>
              <a:t>convLayerCPU</a:t>
            </a:r>
            <a:r>
              <a:rPr lang="en-US" altLang="zh-TW" i="1" dirty="0">
                <a:latin typeface="Trebuchet MS" panose="020B0603020202020204" pitchFamily="34" charset="0"/>
              </a:rPr>
              <a:t>() </a:t>
            </a:r>
            <a:r>
              <a:rPr lang="en-US" altLang="zh-TW" dirty="0">
                <a:latin typeface="Trebuchet MS" panose="020B0603020202020204" pitchFamily="34" charset="0"/>
              </a:rPr>
              <a:t>will do the same computation with C++ and store the output in the </a:t>
            </a:r>
            <a:r>
              <a:rPr lang="en-US" altLang="zh-TW" dirty="0" err="1">
                <a:latin typeface="Trebuchet MS" panose="020B0603020202020204" pitchFamily="34" charset="0"/>
              </a:rPr>
              <a:t>outCPU</a:t>
            </a:r>
            <a:r>
              <a:rPr lang="en-US" altLang="zh-TW" dirty="0">
                <a:latin typeface="Trebuchet MS" panose="020B0603020202020204" pitchFamily="34" charset="0"/>
              </a:rPr>
              <a:t>.</a:t>
            </a:r>
          </a:p>
          <a:p>
            <a:pPr marL="342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>
                <a:latin typeface="Trebuchet MS" panose="020B0603020202020204" pitchFamily="34" charset="0"/>
              </a:rPr>
              <a:t>checker() </a:t>
            </a:r>
            <a:r>
              <a:rPr lang="en-US" altLang="zh-TW" dirty="0">
                <a:latin typeface="Trebuchet MS" panose="020B0603020202020204" pitchFamily="34" charset="0"/>
              </a:rPr>
              <a:t>will check whether the values stored in </a:t>
            </a:r>
            <a:r>
              <a:rPr lang="en-US" altLang="zh-TW" dirty="0" err="1">
                <a:latin typeface="Trebuchet MS" panose="020B0603020202020204" pitchFamily="34" charset="0"/>
              </a:rPr>
              <a:t>outCPU</a:t>
            </a:r>
            <a:r>
              <a:rPr lang="en-US" altLang="zh-TW" dirty="0">
                <a:latin typeface="Trebuchet MS" panose="020B0603020202020204" pitchFamily="34" charset="0"/>
              </a:rPr>
              <a:t> and </a:t>
            </a:r>
            <a:r>
              <a:rPr lang="en-US" altLang="zh-TW" dirty="0" err="1">
                <a:latin typeface="Trebuchet MS" panose="020B0603020202020204" pitchFamily="34" charset="0"/>
              </a:rPr>
              <a:t>outGPU</a:t>
            </a:r>
            <a:r>
              <a:rPr lang="en-US" altLang="zh-TW" dirty="0">
                <a:latin typeface="Trebuchet MS" panose="020B0603020202020204" pitchFamily="34" charset="0"/>
              </a:rPr>
              <a:t> are the same.</a:t>
            </a:r>
          </a:p>
          <a:p>
            <a:pPr marL="342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i="1" dirty="0" err="1">
                <a:latin typeface="Trebuchet MS" panose="020B0603020202020204" pitchFamily="34" charset="0"/>
              </a:rPr>
              <a:t>clock_gettime</a:t>
            </a:r>
            <a:r>
              <a:rPr lang="en-US" altLang="zh-TW" i="1" dirty="0">
                <a:latin typeface="Trebuchet MS" panose="020B0603020202020204" pitchFamily="34" charset="0"/>
              </a:rPr>
              <a:t>() </a:t>
            </a:r>
            <a:r>
              <a:rPr lang="en-US" altLang="zh-TW" dirty="0">
                <a:latin typeface="Trebuchet MS" panose="020B0603020202020204" pitchFamily="34" charset="0"/>
              </a:rPr>
              <a:t>is used to measure your </a:t>
            </a:r>
            <a:r>
              <a:rPr lang="en-US" altLang="zh-TW" dirty="0" smtClean="0">
                <a:latin typeface="Trebuchet MS" panose="020B0603020202020204" pitchFamily="34" charset="0"/>
              </a:rPr>
              <a:t>performance</a:t>
            </a:r>
            <a:endParaRPr lang="en-US" altLang="zh-TW" dirty="0">
              <a:latin typeface="Trebuchet MS" panose="020B0603020202020204" pitchFamily="34" charset="0"/>
            </a:endParaRPr>
          </a:p>
          <a:p>
            <a:pPr marL="800100" lvl="3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Lunch your CUDA kernel within </a:t>
            </a:r>
            <a:r>
              <a:rPr lang="en-US" altLang="zh-TW" sz="2000" i="1" dirty="0">
                <a:latin typeface="Trebuchet MS" panose="020B0603020202020204" pitchFamily="34" charset="0"/>
              </a:rPr>
              <a:t>two </a:t>
            </a:r>
            <a:r>
              <a:rPr lang="en-US" altLang="zh-TW" sz="2000" i="1" dirty="0" err="1">
                <a:latin typeface="Trebuchet MS" panose="020B0603020202020204" pitchFamily="34" charset="0"/>
              </a:rPr>
              <a:t>clock_gettime</a:t>
            </a:r>
            <a:r>
              <a:rPr lang="en-US" altLang="zh-TW" sz="2000" i="1" dirty="0">
                <a:latin typeface="Trebuchet MS" panose="020B0603020202020204" pitchFamily="34" charset="0"/>
              </a:rPr>
              <a:t>() </a:t>
            </a:r>
            <a:r>
              <a:rPr lang="en-US" altLang="zh-TW" sz="2000" dirty="0">
                <a:latin typeface="Trebuchet MS" panose="020B0603020202020204" pitchFamily="34" charset="0"/>
              </a:rPr>
              <a:t>functions</a:t>
            </a:r>
          </a:p>
          <a:p>
            <a:pPr marL="800100" lvl="3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Put </a:t>
            </a:r>
            <a:r>
              <a:rPr lang="en-US" altLang="zh-TW" sz="2000" i="1" dirty="0" err="1">
                <a:latin typeface="Trebuchet MS" panose="020B0603020202020204" pitchFamily="34" charset="0"/>
              </a:rPr>
              <a:t>cudaDeviceSynchronize</a:t>
            </a:r>
            <a:r>
              <a:rPr lang="en-US" altLang="zh-TW" sz="2000" i="1" dirty="0">
                <a:latin typeface="Trebuchet MS" panose="020B0603020202020204" pitchFamily="34" charset="0"/>
              </a:rPr>
              <a:t>() </a:t>
            </a:r>
            <a:r>
              <a:rPr lang="en-US" altLang="zh-TW" sz="2000" dirty="0">
                <a:latin typeface="Trebuchet MS" panose="020B0603020202020204" pitchFamily="34" charset="0"/>
              </a:rPr>
              <a:t>before the </a:t>
            </a:r>
            <a:r>
              <a:rPr lang="en-US" altLang="zh-TW" sz="2000" i="1" dirty="0">
                <a:latin typeface="Trebuchet MS" panose="020B0603020202020204" pitchFamily="34" charset="0"/>
              </a:rPr>
              <a:t>last </a:t>
            </a:r>
            <a:r>
              <a:rPr lang="en-US" altLang="zh-TW" sz="2000" i="1" dirty="0" err="1">
                <a:latin typeface="Trebuchet MS" panose="020B0603020202020204" pitchFamily="34" charset="0"/>
              </a:rPr>
              <a:t>clock_gettime</a:t>
            </a:r>
            <a:r>
              <a:rPr lang="en-US" altLang="zh-TW" sz="2000" i="1" dirty="0">
                <a:latin typeface="Trebuchet MS" panose="020B0603020202020204" pitchFamily="34" charset="0"/>
              </a:rPr>
              <a:t>()</a:t>
            </a:r>
          </a:p>
          <a:p>
            <a:pPr marL="800100" lvl="3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You must pass the checking to ensure your result is correct!</a:t>
            </a:r>
          </a:p>
          <a:p>
            <a:pPr marL="342900" lvl="2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latin typeface="Trebuchet MS" panose="020B0603020202020204" pitchFamily="34" charset="0"/>
              </a:rPr>
              <a:t>We will compare the execution time to get the speedup</a:t>
            </a:r>
          </a:p>
          <a:p>
            <a:pPr marL="800100" lvl="3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sz="2000" dirty="0">
                <a:latin typeface="Trebuchet MS" panose="020B0603020202020204" pitchFamily="34" charset="0"/>
              </a:rPr>
              <a:t>Speedup = </a:t>
            </a:r>
            <a:r>
              <a:rPr lang="en-US" altLang="zh-TW" sz="2000" dirty="0" err="1">
                <a:latin typeface="Trebuchet MS" panose="020B0603020202020204" pitchFamily="34" charset="0"/>
              </a:rPr>
              <a:t>convLayerCPU_execTime</a:t>
            </a:r>
            <a:r>
              <a:rPr lang="en-US" altLang="zh-TW" sz="2000" dirty="0">
                <a:latin typeface="Trebuchet MS" panose="020B0603020202020204" pitchFamily="34" charset="0"/>
              </a:rPr>
              <a:t> / </a:t>
            </a:r>
            <a:r>
              <a:rPr lang="en-US" altLang="zh-TW" sz="2000" dirty="0" err="1">
                <a:latin typeface="Trebuchet MS" panose="020B0603020202020204" pitchFamily="34" charset="0"/>
              </a:rPr>
              <a:t>convLayerGPU_execTime</a:t>
            </a:r>
            <a:endParaRPr lang="en-US" altLang="zh-TW" sz="2000" dirty="0">
              <a:latin typeface="Trebuchet MS" panose="020B0603020202020204" pitchFamily="34" charset="0"/>
            </a:endParaRPr>
          </a:p>
          <a:p>
            <a:pPr marL="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TW" dirty="0">
              <a:latin typeface="Trebuchet MS" panose="020B0603020202020204" pitchFamily="34" charset="0"/>
            </a:endParaRPr>
          </a:p>
          <a:p>
            <a:pPr marL="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TW" dirty="0">
              <a:latin typeface="Trebuchet MS" panose="020B0603020202020204" pitchFamily="34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altLang="zh-TW" sz="2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A11E22-9D4C-4138-9EE7-B3BB7CE3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87F9325-D0F5-44AD-9FE2-C11867846E9D}"/>
              </a:ext>
            </a:extLst>
          </p:cNvPr>
          <p:cNvSpPr txBox="1">
            <a:spLocks/>
          </p:cNvSpPr>
          <p:nvPr/>
        </p:nvSpPr>
        <p:spPr>
          <a:xfrm>
            <a:off x="137884" y="166024"/>
            <a:ext cx="10520702" cy="835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zh-TW" sz="4400" dirty="0">
                <a:latin typeface="Trebuchet MS" panose="020B0603020202020204" pitchFamily="34" charset="0"/>
              </a:rPr>
              <a:t>Other Rules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62822" y="1333343"/>
            <a:ext cx="11127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1. It’s team work,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1 ~ 3 </a:t>
            </a:r>
            <a:r>
              <a:rPr lang="en-US" altLang="zh-TW" sz="2200" dirty="0">
                <a:latin typeface="Trebuchet MS" panose="020B0603020202020204" pitchFamily="34" charset="0"/>
              </a:rPr>
              <a:t>people in one team</a:t>
            </a:r>
            <a:r>
              <a:rPr lang="zh-TW" altLang="en-US" sz="2200" dirty="0">
                <a:latin typeface="Trebuchet MS" panose="020B0603020202020204" pitchFamily="34" charset="0"/>
              </a:rPr>
              <a:t> </a:t>
            </a:r>
            <a:endParaRPr lang="en-US" altLang="zh-TW" sz="2200" dirty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Trebuchet MS" panose="020B0603020202020204" pitchFamily="34" charset="0"/>
              </a:rPr>
              <a:t>   </a:t>
            </a:r>
            <a:r>
              <a:rPr lang="en-US" altLang="zh-TW" sz="2200" dirty="0">
                <a:latin typeface="Trebuchet MS" panose="020B0603020202020204" pitchFamily="34" charset="0"/>
              </a:rPr>
              <a:t>-</a:t>
            </a:r>
            <a:r>
              <a:rPr lang="zh-TW" altLang="en-US" sz="2200" dirty="0">
                <a:latin typeface="Trebuchet MS" panose="020B0603020202020204" pitchFamily="34" charset="0"/>
              </a:rPr>
              <a:t> </a:t>
            </a:r>
            <a:r>
              <a:rPr lang="en-US" altLang="zh-TW" sz="2200" dirty="0">
                <a:latin typeface="Trebuchet MS" panose="020B0603020202020204" pitchFamily="34" charset="0"/>
              </a:rPr>
              <a:t>Register </a:t>
            </a:r>
            <a:r>
              <a:rPr lang="en-US" altLang="zh-TW" sz="2200" dirty="0">
                <a:solidFill>
                  <a:srgbClr val="0070C0"/>
                </a:solidFill>
                <a:latin typeface="Trebuchet MS" panose="020B0603020202020204" pitchFamily="34" charset="0"/>
                <a:hlinkClick r:id="rId3"/>
              </a:rPr>
              <a:t>here</a:t>
            </a:r>
            <a:r>
              <a:rPr lang="en-US" altLang="zh-TW" sz="2200" dirty="0">
                <a:latin typeface="Trebuchet MS" panose="020B0603020202020204" pitchFamily="34" charset="0"/>
              </a:rPr>
              <a:t> before deadline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2. Compress your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code</a:t>
            </a:r>
            <a:r>
              <a:rPr lang="en-US" altLang="zh-TW" sz="2200" dirty="0">
                <a:latin typeface="Trebuchet MS" panose="020B0603020202020204" pitchFamily="34" charset="0"/>
              </a:rPr>
              <a:t> and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report</a:t>
            </a:r>
            <a:r>
              <a:rPr lang="en-US" altLang="zh-TW" sz="2200" dirty="0">
                <a:latin typeface="Trebuchet MS" panose="020B0603020202020204" pitchFamily="34" charset="0"/>
              </a:rPr>
              <a:t> into one zip file and upload to E3.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3. Name your report as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LeaderID_Report_FP1.pdf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4. Name your package as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r>
              <a:rPr lang="en-US" altLang="zh-TW" sz="2200" dirty="0">
                <a:latin typeface="Trebuchet MS" panose="020B0603020202020204" pitchFamily="34" charset="0"/>
              </a:rPr>
              <a:t>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LeaderID_FP1.zip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5. One team only need to upload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one</a:t>
            </a:r>
            <a:r>
              <a:rPr lang="en-US" altLang="zh-TW" sz="2200" dirty="0">
                <a:latin typeface="Trebuchet MS" panose="020B0603020202020204" pitchFamily="34" charset="0"/>
              </a:rPr>
              <a:t> package to E3.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6. Make sure TA can compile and run your code with “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make</a:t>
            </a:r>
            <a:r>
              <a:rPr lang="en-US" altLang="zh-TW" sz="2200" dirty="0">
                <a:latin typeface="Trebuchet MS" panose="020B0603020202020204" pitchFamily="34" charset="0"/>
              </a:rPr>
              <a:t>” and “</a:t>
            </a:r>
            <a:r>
              <a:rPr lang="en-US" altLang="zh-TW" sz="2200" dirty="0">
                <a:solidFill>
                  <a:schemeClr val="accent4">
                    <a:lumMod val="75000"/>
                  </a:schemeClr>
                </a:solidFill>
                <a:latin typeface="Trebuchet MS" panose="020B0603020202020204" pitchFamily="34" charset="0"/>
              </a:rPr>
              <a:t>make run</a:t>
            </a:r>
            <a:r>
              <a:rPr lang="en-US" altLang="zh-TW" sz="2200" dirty="0">
                <a:latin typeface="Trebuchet MS" panose="020B0603020202020204" pitchFamily="34" charset="0"/>
              </a:rPr>
              <a:t>” on the </a:t>
            </a:r>
            <a:r>
              <a:rPr lang="zh-TW" altLang="en-US" sz="2200" dirty="0">
                <a:latin typeface="Trebuchet MS" panose="020B0603020202020204" pitchFamily="34" charset="0"/>
              </a:rPr>
              <a:t> </a:t>
            </a:r>
            <a:endParaRPr lang="en-US" altLang="zh-TW" sz="2200" dirty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200" dirty="0">
                <a:latin typeface="Trebuchet MS" panose="020B0603020202020204" pitchFamily="34" charset="0"/>
              </a:rPr>
              <a:t>    </a:t>
            </a:r>
            <a:r>
              <a:rPr lang="en-US" altLang="zh-TW" sz="2200" dirty="0">
                <a:latin typeface="Trebuchet MS" panose="020B0603020202020204" pitchFamily="34" charset="0"/>
              </a:rPr>
              <a:t>provided server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7.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Any CUDA library is forbidden to use in this project</a:t>
            </a:r>
            <a:r>
              <a:rPr lang="zh-TW" alt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!!!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8.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DELAY IS NOT ACCEPTABLE</a:t>
            </a:r>
            <a:r>
              <a:rPr lang="zh-TW" alt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1809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6C15F8-FEFA-47CF-B73C-A076D603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743"/>
            <a:ext cx="12192000" cy="116731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87F9325-D0F5-44AD-9FE2-C11867846E9D}"/>
              </a:ext>
            </a:extLst>
          </p:cNvPr>
          <p:cNvSpPr txBox="1">
            <a:spLocks/>
          </p:cNvSpPr>
          <p:nvPr/>
        </p:nvSpPr>
        <p:spPr>
          <a:xfrm>
            <a:off x="204397" y="140546"/>
            <a:ext cx="10520702" cy="835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zh-TW" sz="4400" dirty="0">
                <a:latin typeface="Trebuchet MS" panose="020B0603020202020204" pitchFamily="34" charset="0"/>
              </a:rPr>
              <a:t>Environment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28850" y="1268109"/>
            <a:ext cx="11990783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Get base program source code with below command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endParaRPr lang="en-US" altLang="zh-TW" sz="2200" dirty="0">
              <a:latin typeface="Trebuchet MS" panose="020B0603020202020204" pitchFamily="34" charset="0"/>
            </a:endParaRPr>
          </a:p>
          <a:p>
            <a:pPr marL="377100"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$ </a:t>
            </a:r>
            <a:r>
              <a:rPr lang="en-US" altLang="zh-TW" sz="2200" dirty="0" err="1">
                <a:solidFill>
                  <a:srgbClr val="00B0F0"/>
                </a:solidFill>
                <a:latin typeface="Trebuchet MS" panose="020B0603020202020204" pitchFamily="34" charset="0"/>
              </a:rPr>
              <a:t>git</a:t>
            </a:r>
            <a:r>
              <a:rPr lang="en-US" altLang="zh-TW" sz="2200" dirty="0">
                <a:solidFill>
                  <a:srgbClr val="00B0F0"/>
                </a:solidFill>
                <a:latin typeface="Trebuchet MS" panose="020B0603020202020204" pitchFamily="34" charset="0"/>
              </a:rPr>
              <a:t> clone https://github.com/s0606757/CA2017FP-Part1.git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We provide you a </a:t>
            </a:r>
            <a:r>
              <a:rPr lang="en-US" altLang="zh-TW" sz="2200" dirty="0" err="1">
                <a:latin typeface="Trebuchet MS" panose="020B0603020202020204" pitchFamily="34" charset="0"/>
              </a:rPr>
              <a:t>linux</a:t>
            </a:r>
            <a:r>
              <a:rPr lang="en-US" altLang="zh-TW" sz="2200" dirty="0">
                <a:latin typeface="Trebuchet MS" panose="020B0603020202020204" pitchFamily="34" charset="0"/>
              </a:rPr>
              <a:t> server with NVIDIA GPU K20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endParaRPr lang="en-US" altLang="zh-TW" sz="2200" dirty="0">
              <a:latin typeface="Trebuchet MS" panose="020B0603020202020204" pitchFamily="34" charset="0"/>
            </a:endParaRPr>
          </a:p>
          <a:p>
            <a:pPr marL="377100"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IP: 140.113.225.118  SSH Port: 22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Account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r>
              <a:rPr lang="en-US" altLang="zh-TW" sz="2200" dirty="0" smtClean="0">
                <a:latin typeface="Trebuchet MS" panose="020B0603020202020204" pitchFamily="34" charset="0"/>
              </a:rPr>
              <a:t>ca01~58 </a:t>
            </a:r>
            <a:r>
              <a:rPr lang="en-US" altLang="zh-TW" sz="2200" dirty="0">
                <a:latin typeface="Trebuchet MS" panose="020B0603020202020204" pitchFamily="34" charset="0"/>
              </a:rPr>
              <a:t>(</a:t>
            </a:r>
            <a:r>
              <a:rPr lang="en-US" altLang="zh-TW" sz="2200" dirty="0">
                <a:solidFill>
                  <a:srgbClr val="00B0F0"/>
                </a:solidFill>
                <a:latin typeface="Trebuchet MS" panose="020B0603020202020204" pitchFamily="34" charset="0"/>
                <a:hlinkClick r:id="rId4"/>
              </a:rPr>
              <a:t>Account List</a:t>
            </a:r>
            <a:r>
              <a:rPr lang="en-US" altLang="zh-TW" sz="2200" dirty="0">
                <a:latin typeface="Trebuchet MS" panose="020B0603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Password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r>
              <a:rPr lang="en-US" altLang="zh-TW" sz="2200" dirty="0">
                <a:latin typeface="Trebuchet MS" panose="020B0603020202020204" pitchFamily="34" charset="0"/>
              </a:rPr>
              <a:t>nctuca2017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Remember to enable X11 forwarding when you connect to the server for using the 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Trebuchet MS" panose="020B0603020202020204" pitchFamily="34" charset="0"/>
              </a:rPr>
              <a:t>    NVIDIA Visual Profiler.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Your code will be evaluated on this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Please change your password before 10/12(</a:t>
            </a:r>
            <a:r>
              <a:rPr lang="zh-TW" altLang="en-US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四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)17:00.Otherwise TA will </a:t>
            </a:r>
            <a:r>
              <a:rPr lang="en-US" altLang="zh-TW" sz="2200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block </a:t>
            </a:r>
            <a:r>
              <a:rPr lang="en-US" altLang="zh-TW" sz="2200" dirty="0">
                <a:solidFill>
                  <a:srgbClr val="FF0000"/>
                </a:solidFill>
                <a:latin typeface="Trebuchet MS" panose="020B0603020202020204" pitchFamily="34" charset="0"/>
              </a:rPr>
              <a:t>your account.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latin typeface="Trebuchet MS" panose="020B0603020202020204" pitchFamily="34" charset="0"/>
              </a:rPr>
              <a:t>Due day</a:t>
            </a:r>
            <a:r>
              <a:rPr lang="zh-TW" altLang="en-US" sz="2200" dirty="0">
                <a:latin typeface="Trebuchet MS" panose="020B0603020202020204" pitchFamily="34" charset="0"/>
              </a:rPr>
              <a:t>：</a:t>
            </a:r>
            <a:r>
              <a:rPr lang="en-US" altLang="zh-TW" sz="2200" dirty="0" smtClean="0">
                <a:latin typeface="Trebuchet MS" panose="020B0603020202020204" pitchFamily="34" charset="0"/>
              </a:rPr>
              <a:t>2017/10/26(</a:t>
            </a:r>
            <a:r>
              <a:rPr lang="en-US" altLang="zh-TW" sz="2200" dirty="0" err="1" smtClean="0">
                <a:latin typeface="Trebuchet MS" panose="020B0603020202020204" pitchFamily="34" charset="0"/>
              </a:rPr>
              <a:t>Thr</a:t>
            </a:r>
            <a:r>
              <a:rPr lang="en-US" altLang="zh-TW" sz="2200" dirty="0" smtClean="0">
                <a:latin typeface="Trebuchet MS" panose="020B0603020202020204" pitchFamily="34" charset="0"/>
              </a:rPr>
              <a:t>) </a:t>
            </a:r>
            <a:r>
              <a:rPr lang="en-US" altLang="zh-TW" sz="2200" dirty="0">
                <a:latin typeface="Trebuchet MS" panose="020B0603020202020204" pitchFamily="34" charset="0"/>
              </a:rPr>
              <a:t>23:50</a:t>
            </a:r>
          </a:p>
        </p:txBody>
      </p:sp>
    </p:spTree>
    <p:extLst>
      <p:ext uri="{BB962C8B-B14F-4D97-AF65-F5344CB8AC3E}">
        <p14:creationId xmlns:p14="http://schemas.microsoft.com/office/powerpoint/2010/main" val="36828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CFC054F-6EED-41A5-A3D9-6F22035A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F856188-8EC5-464B-AB08-2613AFDA10A9}"/>
              </a:ext>
            </a:extLst>
          </p:cNvPr>
          <p:cNvSpPr txBox="1">
            <a:spLocks/>
          </p:cNvSpPr>
          <p:nvPr/>
        </p:nvSpPr>
        <p:spPr>
          <a:xfrm>
            <a:off x="375802" y="-79123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E406CDD-43E6-4593-A09B-B3E9B0D2928E}"/>
              </a:ext>
            </a:extLst>
          </p:cNvPr>
          <p:cNvSpPr txBox="1">
            <a:spLocks/>
          </p:cNvSpPr>
          <p:nvPr/>
        </p:nvSpPr>
        <p:spPr>
          <a:xfrm>
            <a:off x="835692" y="1576647"/>
            <a:ext cx="11781555" cy="4855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317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DF64D84-AF04-45DF-8A12-5329BB94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32718" y="1171428"/>
            <a:ext cx="1178741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zh-TW" sz="2000" dirty="0">
                <a:latin typeface="Trebuchet MS" panose="020B0603020202020204" pitchFamily="34" charset="0"/>
              </a:rPr>
              <a:t>(A) Completeness (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35%</a:t>
            </a:r>
            <a:r>
              <a:rPr lang="en-US" altLang="zh-TW" sz="2000" dirty="0">
                <a:latin typeface="Trebuchet MS" panose="020B0603020202020204" pitchFamily="34" charset="0"/>
              </a:rPr>
              <a:t>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Your result(</a:t>
            </a:r>
            <a:r>
              <a:rPr lang="en-US" altLang="zh-TW" sz="2000" dirty="0" err="1">
                <a:latin typeface="Trebuchet MS" panose="020B0603020202020204" pitchFamily="34" charset="0"/>
              </a:rPr>
              <a:t>convLayerGPU</a:t>
            </a:r>
            <a:r>
              <a:rPr lang="en-US" altLang="zh-TW" sz="2000" dirty="0">
                <a:latin typeface="Trebuchet MS" panose="020B0603020202020204" pitchFamily="34" charset="0"/>
              </a:rPr>
              <a:t>) must be correct (Pass the check) (10%)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Your design(</a:t>
            </a:r>
            <a:r>
              <a:rPr lang="en-US" altLang="zh-TW" sz="2000" dirty="0" err="1">
                <a:latin typeface="Trebuchet MS" panose="020B0603020202020204" pitchFamily="34" charset="0"/>
              </a:rPr>
              <a:t>convLayerGPU</a:t>
            </a:r>
            <a:r>
              <a:rPr lang="en-US" altLang="zh-TW" sz="2000" dirty="0">
                <a:latin typeface="Trebuchet MS" panose="020B0603020202020204" pitchFamily="34" charset="0"/>
              </a:rPr>
              <a:t>) is faster than </a:t>
            </a:r>
            <a:r>
              <a:rPr lang="en-US" altLang="zh-TW" sz="2000" dirty="0" err="1">
                <a:latin typeface="Trebuchet MS" panose="020B0603020202020204" pitchFamily="34" charset="0"/>
              </a:rPr>
              <a:t>convLayerCPU</a:t>
            </a:r>
            <a:r>
              <a:rPr lang="en-US" altLang="zh-TW" sz="2000" dirty="0">
                <a:latin typeface="Trebuchet MS" panose="020B0603020202020204" pitchFamily="34" charset="0"/>
              </a:rPr>
              <a:t>() (20%)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Use NVIDIA Visual Profiler to help you improve performance(TA will check it in your report) (5%)</a:t>
            </a:r>
          </a:p>
          <a:p>
            <a:pPr fontAlgn="base">
              <a:lnSpc>
                <a:spcPct val="150000"/>
              </a:lnSpc>
            </a:pPr>
            <a:r>
              <a:rPr lang="en-US" altLang="zh-TW" sz="2000" dirty="0">
                <a:latin typeface="Trebuchet MS" panose="020B0603020202020204" pitchFamily="34" charset="0"/>
              </a:rPr>
              <a:t>(B) Report (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35%</a:t>
            </a:r>
            <a:r>
              <a:rPr lang="en-US" altLang="zh-TW" sz="2000" dirty="0">
                <a:latin typeface="Trebuchet MS" panose="020B0603020202020204" pitchFamily="34" charset="0"/>
              </a:rPr>
              <a:t>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Describe your implementation algorithm and explain your results (15%)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Discuss what kind of optimization you did( it is better or worse?) (10%)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Show how you use NVVP to help you find and solve perf. issues (5%)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Feedback of this part (5%)</a:t>
            </a:r>
          </a:p>
          <a:p>
            <a:pPr fontAlgn="base">
              <a:lnSpc>
                <a:spcPct val="150000"/>
              </a:lnSpc>
            </a:pPr>
            <a:r>
              <a:rPr lang="en-US" altLang="zh-TW" sz="2000" dirty="0">
                <a:latin typeface="Trebuchet MS" panose="020B0603020202020204" pitchFamily="34" charset="0"/>
              </a:rPr>
              <a:t>(C) Performance Rank (</a:t>
            </a:r>
            <a:r>
              <a:rPr lang="en-US" altLang="zh-TW" sz="2000" dirty="0">
                <a:solidFill>
                  <a:srgbClr val="FF0000"/>
                </a:solidFill>
                <a:latin typeface="Trebuchet MS" panose="020B0603020202020204" pitchFamily="34" charset="0"/>
              </a:rPr>
              <a:t>30%</a:t>
            </a:r>
            <a:r>
              <a:rPr lang="en-US" altLang="zh-TW" sz="2000" dirty="0">
                <a:latin typeface="Trebuchet MS" panose="020B0603020202020204" pitchFamily="34" charset="0"/>
              </a:rPr>
              <a:t>)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We will rank your CUDA kernels’ performance(execution time) on GTX K20C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rebuchet MS" panose="020B0603020202020204" pitchFamily="34" charset="0"/>
              </a:rPr>
              <a:t>The fastest one will get 30% and the last one will get 1%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Trebuchet MS" panose="020B0603020202020204" pitchFamily="34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87F9325-D0F5-44AD-9FE2-C11867846E9D}"/>
              </a:ext>
            </a:extLst>
          </p:cNvPr>
          <p:cNvSpPr txBox="1">
            <a:spLocks/>
          </p:cNvSpPr>
          <p:nvPr/>
        </p:nvSpPr>
        <p:spPr>
          <a:xfrm>
            <a:off x="202292" y="142875"/>
            <a:ext cx="10520702" cy="835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zh-TW" sz="4400" dirty="0">
                <a:latin typeface="Trebuchet MS" panose="020B0603020202020204" pitchFamily="34" charset="0"/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262820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DB80F75-F90A-488C-BC00-635EF1AB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5ABA727-3D34-446B-B367-45B226F70D5E}"/>
              </a:ext>
            </a:extLst>
          </p:cNvPr>
          <p:cNvSpPr txBox="1">
            <a:spLocks/>
          </p:cNvSpPr>
          <p:nvPr/>
        </p:nvSpPr>
        <p:spPr>
          <a:xfrm>
            <a:off x="382104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Trebuchet MS" panose="020B0603020202020204" pitchFamily="34" charset="0"/>
              </a:rPr>
              <a:t>Outline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2295E9B-2F91-481F-885D-33760D31B333}"/>
              </a:ext>
            </a:extLst>
          </p:cNvPr>
          <p:cNvSpPr txBox="1">
            <a:spLocks/>
          </p:cNvSpPr>
          <p:nvPr/>
        </p:nvSpPr>
        <p:spPr>
          <a:xfrm>
            <a:off x="835692" y="1576647"/>
            <a:ext cx="11781555" cy="4855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Convolution Neural Network(CNN)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GPU Architecture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Introduction to CUDA Code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NVIDIA Visual Profiler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CUDA Example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Assignment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rebuchet MS" panose="020B0603020202020204" pitchFamily="34" charset="0"/>
              </a:rPr>
              <a:t>Grading Policy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Trebuchet MS" panose="020B0603020202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779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9ABEB6-5E08-4B03-9D36-6BBBD2C80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08" y="1607367"/>
            <a:ext cx="10515598" cy="4154361"/>
          </a:xfrm>
        </p:spPr>
        <p:txBody>
          <a:bodyPr>
            <a:normAutofit/>
          </a:bodyPr>
          <a:lstStyle/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400" dirty="0">
                <a:latin typeface="Trebuchet MS" panose="020B0603020202020204" pitchFamily="34" charset="0"/>
                <a:hlinkClick r:id="rId2"/>
              </a:rPr>
              <a:t>Introduction to CNN -1 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400" dirty="0">
                <a:latin typeface="Trebuchet MS" panose="020B0603020202020204" pitchFamily="34" charset="0"/>
                <a:hlinkClick r:id="rId3"/>
              </a:rPr>
              <a:t>Introduction to CNN -2  </a:t>
            </a:r>
            <a:endParaRPr lang="en-US" altLang="zh-TW" sz="2400" dirty="0">
              <a:latin typeface="Trebuchet MS" panose="020B0603020202020204" pitchFamily="34" charset="0"/>
            </a:endParaRP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400" dirty="0">
                <a:latin typeface="Trebuchet MS" panose="020B0603020202020204" pitchFamily="34" charset="0"/>
                <a:hlinkClick r:id="rId4"/>
              </a:rPr>
              <a:t>Introduction to CUDA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400" dirty="0">
                <a:latin typeface="Trebuchet MS" panose="020B0603020202020204" pitchFamily="34" charset="0"/>
                <a:hlinkClick r:id="rId5"/>
              </a:rPr>
              <a:t>NVV</a:t>
            </a:r>
            <a:r>
              <a:rPr lang="en-US" altLang="zh-TW" sz="2400" dirty="0">
                <a:latin typeface="Trebuchet MS" panose="020B0603020202020204" pitchFamily="34" charset="0"/>
                <a:hlinkClick r:id="rId4"/>
              </a:rPr>
              <a:t>P</a:t>
            </a:r>
          </a:p>
          <a:p>
            <a:pPr marL="0">
              <a:lnSpc>
                <a:spcPct val="150000"/>
              </a:lnSpc>
              <a:spcBef>
                <a:spcPts val="0"/>
              </a:spcBef>
            </a:pPr>
            <a:r>
              <a:rPr lang="en-US" altLang="zh-TW" sz="2400" dirty="0">
                <a:latin typeface="Trebuchet MS" panose="020B0603020202020204" pitchFamily="34" charset="0"/>
                <a:hlinkClick r:id="rId6"/>
              </a:rPr>
              <a:t>GPU Profiling </a:t>
            </a:r>
            <a:endParaRPr lang="zh-TW" altLang="en-US" sz="2400" dirty="0">
              <a:latin typeface="Trebuchet MS" panose="020B0603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2356FE-017F-4906-9B6E-5ADA11B30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E10624E7-AD29-48B3-BAE7-73F36D4B64F1}"/>
              </a:ext>
            </a:extLst>
          </p:cNvPr>
          <p:cNvSpPr txBox="1">
            <a:spLocks/>
          </p:cNvSpPr>
          <p:nvPr/>
        </p:nvSpPr>
        <p:spPr>
          <a:xfrm>
            <a:off x="382104" y="0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>
                <a:latin typeface="Trebuchet MS" panose="020B0603020202020204" pitchFamily="34" charset="0"/>
              </a:rPr>
              <a:t>Reference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4A1FC87D-B032-45F7-98CE-4BB97FC8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37" y="2099698"/>
            <a:ext cx="3446414" cy="3341365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AB7CD880-35BD-4AFC-9A79-BE56807F9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9" y="2098560"/>
            <a:ext cx="3427298" cy="3322831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94D28F73-9060-401F-A7EB-29B742F905B6}"/>
              </a:ext>
            </a:extLst>
          </p:cNvPr>
          <p:cNvSpPr txBox="1"/>
          <p:nvPr/>
        </p:nvSpPr>
        <p:spPr>
          <a:xfrm>
            <a:off x="4822079" y="1666792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85CC702B-D384-4275-BA68-4B3551191C78}"/>
              </a:ext>
            </a:extLst>
          </p:cNvPr>
          <p:cNvSpPr txBox="1"/>
          <p:nvPr/>
        </p:nvSpPr>
        <p:spPr>
          <a:xfrm>
            <a:off x="5339848" y="1414463"/>
            <a:ext cx="1123499" cy="206245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8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A6AB3A99-9F02-4FC2-9A34-5160353B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97" y="-18323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Trebuchet MS" panose="020B0603020202020204" pitchFamily="34" charset="0"/>
              </a:rPr>
              <a:t>Whether a picture is of an X or an O</a:t>
            </a:r>
            <a:endParaRPr lang="zh-TW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882EB779-EBB9-4057-9193-70674A38A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05" y="2009659"/>
            <a:ext cx="3405852" cy="3302038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2399CBB4-AD7F-499C-A489-8FE31BBD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20" y="2009660"/>
            <a:ext cx="3437512" cy="33327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AF3268-45A4-4253-8DE6-5905D83D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7" y="8288"/>
            <a:ext cx="10515600" cy="132556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Computers are literal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EB3FE84-6A2D-47D2-8F19-718ACFC1993A}"/>
              </a:ext>
            </a:extLst>
          </p:cNvPr>
          <p:cNvSpPr txBox="1"/>
          <p:nvPr/>
        </p:nvSpPr>
        <p:spPr>
          <a:xfrm>
            <a:off x="4768205" y="1582844"/>
            <a:ext cx="2159038" cy="4186365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8135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9388CD2-BCF3-43B8-8265-5C3883341C12}"/>
              </a:ext>
            </a:extLst>
          </p:cNvPr>
          <p:cNvSpPr txBox="1"/>
          <p:nvPr/>
        </p:nvSpPr>
        <p:spPr>
          <a:xfrm>
            <a:off x="5124873" y="2080829"/>
            <a:ext cx="1445702" cy="299148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508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88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3" name="Picture 27">
            <a:extLst>
              <a:ext uri="{FF2B5EF4-FFF2-40B4-BE49-F238E27FC236}">
                <a16:creationId xmlns:a16="http://schemas.microsoft.com/office/drawing/2014/main" id="{9F4C0179-B86E-4E5B-B90F-69C78C5E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67" y="1710853"/>
            <a:ext cx="1354756" cy="1313462"/>
          </a:xfrm>
          <a:prstGeom prst="rect">
            <a:avLst/>
          </a:prstGeom>
        </p:spPr>
      </p:pic>
      <p:pic>
        <p:nvPicPr>
          <p:cNvPr id="4" name="Picture 28">
            <a:extLst>
              <a:ext uri="{FF2B5EF4-FFF2-40B4-BE49-F238E27FC236}">
                <a16:creationId xmlns:a16="http://schemas.microsoft.com/office/drawing/2014/main" id="{A39DAA5A-EE8E-4033-A0E4-499F4F27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49" y="1713962"/>
            <a:ext cx="1354756" cy="1313462"/>
          </a:xfrm>
          <a:prstGeom prst="rect">
            <a:avLst/>
          </a:prstGeom>
        </p:spPr>
      </p:pic>
      <p:pic>
        <p:nvPicPr>
          <p:cNvPr id="5" name="Picture 29">
            <a:extLst>
              <a:ext uri="{FF2B5EF4-FFF2-40B4-BE49-F238E27FC236}">
                <a16:creationId xmlns:a16="http://schemas.microsoft.com/office/drawing/2014/main" id="{FF9ADA72-5AA1-4192-A026-2369B9A28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708" y="1710853"/>
            <a:ext cx="1354756" cy="13134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E85E86-C2A6-47B7-860B-F1023B15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48" y="20837"/>
            <a:ext cx="10515600" cy="1325563"/>
          </a:xfrm>
        </p:spPr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Trickier c</a:t>
            </a:r>
            <a:r>
              <a:rPr lang="en-US" dirty="0" smtClean="0">
                <a:latin typeface="Trebuchet MS" panose="020B0603020202020204" pitchFamily="34" charset="0"/>
              </a:rPr>
              <a:t>ases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1033E84-B639-446A-BF3E-CAC17B71A1E6}"/>
              </a:ext>
            </a:extLst>
          </p:cNvPr>
          <p:cNvSpPr/>
          <p:nvPr/>
        </p:nvSpPr>
        <p:spPr bwMode="auto">
          <a:xfrm>
            <a:off x="7131710" y="1561449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9" name="Straight Arrow Connector 11">
            <a:extLst>
              <a:ext uri="{FF2B5EF4-FFF2-40B4-BE49-F238E27FC236}">
                <a16:creationId xmlns:a16="http://schemas.microsoft.com/office/drawing/2014/main" id="{2815A4C5-75B0-4ADD-9567-F1890B2586F3}"/>
              </a:ext>
            </a:extLst>
          </p:cNvPr>
          <p:cNvCxnSpPr>
            <a:endCxn id="8" idx="1"/>
          </p:cNvCxnSpPr>
          <p:nvPr/>
        </p:nvCxnSpPr>
        <p:spPr>
          <a:xfrm>
            <a:off x="6245404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2">
            <a:extLst>
              <a:ext uri="{FF2B5EF4-FFF2-40B4-BE49-F238E27FC236}">
                <a16:creationId xmlns:a16="http://schemas.microsoft.com/office/drawing/2014/main" id="{6F5B8BA9-27D3-4F4F-A310-315717364D9E}"/>
              </a:ext>
            </a:extLst>
          </p:cNvPr>
          <p:cNvCxnSpPr/>
          <p:nvPr/>
        </p:nvCxnSpPr>
        <p:spPr>
          <a:xfrm>
            <a:off x="10194495" y="2383171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">
            <a:extLst>
              <a:ext uri="{FF2B5EF4-FFF2-40B4-BE49-F238E27FC236}">
                <a16:creationId xmlns:a16="http://schemas.microsoft.com/office/drawing/2014/main" id="{7CDAE609-1FE7-4391-B428-147579CF3771}"/>
              </a:ext>
            </a:extLst>
          </p:cNvPr>
          <p:cNvSpPr txBox="1"/>
          <p:nvPr/>
        </p:nvSpPr>
        <p:spPr>
          <a:xfrm>
            <a:off x="11016217" y="1788239"/>
            <a:ext cx="86060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0264D65F-F402-4CF9-B811-7BB523BA756F}"/>
              </a:ext>
            </a:extLst>
          </p:cNvPr>
          <p:cNvSpPr/>
          <p:nvPr/>
        </p:nvSpPr>
        <p:spPr bwMode="auto">
          <a:xfrm>
            <a:off x="7141829" y="4325425"/>
            <a:ext cx="3062785" cy="1643445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745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3" name="Straight Arrow Connector 16">
            <a:extLst>
              <a:ext uri="{FF2B5EF4-FFF2-40B4-BE49-F238E27FC236}">
                <a16:creationId xmlns:a16="http://schemas.microsoft.com/office/drawing/2014/main" id="{0A8D3378-DBCF-4308-9C42-683A69F7F602}"/>
              </a:ext>
            </a:extLst>
          </p:cNvPr>
          <p:cNvCxnSpPr>
            <a:endCxn id="12" idx="1"/>
          </p:cNvCxnSpPr>
          <p:nvPr/>
        </p:nvCxnSpPr>
        <p:spPr>
          <a:xfrm>
            <a:off x="6255523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7">
            <a:extLst>
              <a:ext uri="{FF2B5EF4-FFF2-40B4-BE49-F238E27FC236}">
                <a16:creationId xmlns:a16="http://schemas.microsoft.com/office/drawing/2014/main" id="{81CF0D3A-C28C-41FF-B1DC-37C9E33C4D10}"/>
              </a:ext>
            </a:extLst>
          </p:cNvPr>
          <p:cNvCxnSpPr/>
          <p:nvPr/>
        </p:nvCxnSpPr>
        <p:spPr>
          <a:xfrm>
            <a:off x="10204614" y="5147148"/>
            <a:ext cx="886306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8">
            <a:extLst>
              <a:ext uri="{FF2B5EF4-FFF2-40B4-BE49-F238E27FC236}">
                <a16:creationId xmlns:a16="http://schemas.microsoft.com/office/drawing/2014/main" id="{18F031DE-9695-4306-B152-046082D060A8}"/>
              </a:ext>
            </a:extLst>
          </p:cNvPr>
          <p:cNvSpPr txBox="1"/>
          <p:nvPr/>
        </p:nvSpPr>
        <p:spPr>
          <a:xfrm>
            <a:off x="11026337" y="4549531"/>
            <a:ext cx="974419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A9695828-B54B-485D-840A-FE505755C364}"/>
              </a:ext>
            </a:extLst>
          </p:cNvPr>
          <p:cNvSpPr txBox="1"/>
          <p:nvPr/>
        </p:nvSpPr>
        <p:spPr>
          <a:xfrm>
            <a:off x="194537" y="3472528"/>
            <a:ext cx="1462309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138233BA-133A-4382-8FC8-A5436A20556F}"/>
              </a:ext>
            </a:extLst>
          </p:cNvPr>
          <p:cNvSpPr txBox="1"/>
          <p:nvPr/>
        </p:nvSpPr>
        <p:spPr>
          <a:xfrm>
            <a:off x="1950905" y="3472528"/>
            <a:ext cx="1049247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AF945D7F-3774-4013-B8AC-A105A8BAC31D}"/>
              </a:ext>
            </a:extLst>
          </p:cNvPr>
          <p:cNvSpPr txBox="1"/>
          <p:nvPr/>
        </p:nvSpPr>
        <p:spPr>
          <a:xfrm>
            <a:off x="4878114" y="3467713"/>
            <a:ext cx="1054890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75CE060B-CB3C-4ECA-AD3D-26A87990122D}"/>
              </a:ext>
            </a:extLst>
          </p:cNvPr>
          <p:cNvSpPr txBox="1"/>
          <p:nvPr/>
        </p:nvSpPr>
        <p:spPr>
          <a:xfrm>
            <a:off x="3327273" y="3454412"/>
            <a:ext cx="1186208" cy="56120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5FF6400E-7912-43D1-BCDF-9B308769B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25" y="1710853"/>
            <a:ext cx="1354756" cy="1313462"/>
          </a:xfrm>
          <a:prstGeom prst="rect">
            <a:avLst/>
          </a:prstGeom>
        </p:spPr>
      </p:pic>
      <p:pic>
        <p:nvPicPr>
          <p:cNvPr id="21" name="Picture 31">
            <a:extLst>
              <a:ext uri="{FF2B5EF4-FFF2-40B4-BE49-F238E27FC236}">
                <a16:creationId xmlns:a16="http://schemas.microsoft.com/office/drawing/2014/main" id="{5CD684B3-7234-414C-9BF4-DD63EC726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52" y="4474829"/>
            <a:ext cx="1354756" cy="1313462"/>
          </a:xfrm>
          <a:prstGeom prst="rect">
            <a:avLst/>
          </a:prstGeom>
        </p:spPr>
      </p:pic>
      <p:pic>
        <p:nvPicPr>
          <p:cNvPr id="22" name="Picture 32">
            <a:extLst>
              <a:ext uri="{FF2B5EF4-FFF2-40B4-BE49-F238E27FC236}">
                <a16:creationId xmlns:a16="http://schemas.microsoft.com/office/drawing/2014/main" id="{40EB9913-1195-4067-8A93-438A4FC22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667" y="4474829"/>
            <a:ext cx="1354756" cy="1313462"/>
          </a:xfrm>
          <a:prstGeom prst="rect">
            <a:avLst/>
          </a:prstGeom>
        </p:spPr>
      </p:pic>
      <p:pic>
        <p:nvPicPr>
          <p:cNvPr id="23" name="Picture 34">
            <a:extLst>
              <a:ext uri="{FF2B5EF4-FFF2-40B4-BE49-F238E27FC236}">
                <a16:creationId xmlns:a16="http://schemas.microsoft.com/office/drawing/2014/main" id="{B7D16C47-5C62-486B-BE8C-ED7184F84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749" y="4474829"/>
            <a:ext cx="1354756" cy="1313462"/>
          </a:xfrm>
          <a:prstGeom prst="rect">
            <a:avLst/>
          </a:prstGeom>
        </p:spPr>
      </p:pic>
      <p:pic>
        <p:nvPicPr>
          <p:cNvPr id="24" name="Picture 36">
            <a:extLst>
              <a:ext uri="{FF2B5EF4-FFF2-40B4-BE49-F238E27FC236}">
                <a16:creationId xmlns:a16="http://schemas.microsoft.com/office/drawing/2014/main" id="{4B3F6C6F-8D05-440E-BE55-AB44CB839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0708" y="4474829"/>
            <a:ext cx="1354756" cy="1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3" name="Picture 72">
            <a:extLst>
              <a:ext uri="{FF2B5EF4-FFF2-40B4-BE49-F238E27FC236}">
                <a16:creationId xmlns:a16="http://schemas.microsoft.com/office/drawing/2014/main" id="{327488B7-FDF7-4B03-BDEB-BE0E4684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37" y="2010798"/>
            <a:ext cx="3446414" cy="3341365"/>
          </a:xfrm>
          <a:prstGeom prst="rect">
            <a:avLst/>
          </a:prstGeom>
        </p:spPr>
      </p:pic>
      <p:pic>
        <p:nvPicPr>
          <p:cNvPr id="4" name="Picture 73">
            <a:extLst>
              <a:ext uri="{FF2B5EF4-FFF2-40B4-BE49-F238E27FC236}">
                <a16:creationId xmlns:a16="http://schemas.microsoft.com/office/drawing/2014/main" id="{44E705DA-259C-4199-ABB1-873BCF6A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59" y="2009660"/>
            <a:ext cx="3427298" cy="33228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673F89-8F92-48E5-8642-389057C8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2" y="2609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rebuchet MS" panose="020B0603020202020204" pitchFamily="34" charset="0"/>
              </a:rPr>
              <a:t>Extract some features from</a:t>
            </a:r>
            <a:r>
              <a:rPr lang="en-US" dirty="0">
                <a:latin typeface="Trebuchet MS" panose="020B0603020202020204" pitchFamily="34" charset="0"/>
              </a:rPr>
              <a:t> the image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6E97DB7-9D2B-42FB-9950-82DD1C68C697}"/>
              </a:ext>
            </a:extLst>
          </p:cNvPr>
          <p:cNvSpPr txBox="1"/>
          <p:nvPr/>
        </p:nvSpPr>
        <p:spPr>
          <a:xfrm>
            <a:off x="5485865" y="792906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6B0FB4D5-F943-40DC-9BE3-08994B199364}"/>
              </a:ext>
            </a:extLst>
          </p:cNvPr>
          <p:cNvCxnSpPr>
            <a:endCxn id="7" idx="1"/>
          </p:cNvCxnSpPr>
          <p:nvPr/>
        </p:nvCxnSpPr>
        <p:spPr>
          <a:xfrm flipV="1">
            <a:off x="1389770" y="1426491"/>
            <a:ext cx="4096095" cy="95668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726B555-8BDE-4853-9713-6B3480A65A48}"/>
              </a:ext>
            </a:extLst>
          </p:cNvPr>
          <p:cNvCxnSpPr>
            <a:stCxn id="7" idx="3"/>
          </p:cNvCxnSpPr>
          <p:nvPr/>
        </p:nvCxnSpPr>
        <p:spPr>
          <a:xfrm>
            <a:off x="6298381" y="1426491"/>
            <a:ext cx="2285787" cy="13300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B0A1E9DB-0517-457E-9439-7AD094CC2AE3}"/>
              </a:ext>
            </a:extLst>
          </p:cNvPr>
          <p:cNvSpPr txBox="1"/>
          <p:nvPr/>
        </p:nvSpPr>
        <p:spPr>
          <a:xfrm>
            <a:off x="5482552" y="5594582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1" name="Straight Connector 16">
            <a:extLst>
              <a:ext uri="{FF2B5EF4-FFF2-40B4-BE49-F238E27FC236}">
                <a16:creationId xmlns:a16="http://schemas.microsoft.com/office/drawing/2014/main" id="{74735E8A-FB93-4B9B-92FA-2CD389E6C667}"/>
              </a:ext>
            </a:extLst>
          </p:cNvPr>
          <p:cNvCxnSpPr/>
          <p:nvPr/>
        </p:nvCxnSpPr>
        <p:spPr>
          <a:xfrm>
            <a:off x="1384443" y="5010172"/>
            <a:ext cx="4098109" cy="118280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7">
            <a:extLst>
              <a:ext uri="{FF2B5EF4-FFF2-40B4-BE49-F238E27FC236}">
                <a16:creationId xmlns:a16="http://schemas.microsoft.com/office/drawing/2014/main" id="{E08BC6E8-B787-4596-AF61-8CD7DA6223CE}"/>
              </a:ext>
            </a:extLst>
          </p:cNvPr>
          <p:cNvCxnSpPr>
            <a:stCxn id="10" idx="3"/>
          </p:cNvCxnSpPr>
          <p:nvPr/>
        </p:nvCxnSpPr>
        <p:spPr>
          <a:xfrm flipV="1">
            <a:off x="6295068" y="4263883"/>
            <a:ext cx="1892590" cy="196428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22">
            <a:extLst>
              <a:ext uri="{FF2B5EF4-FFF2-40B4-BE49-F238E27FC236}">
                <a16:creationId xmlns:a16="http://schemas.microsoft.com/office/drawing/2014/main" id="{28644037-6FE2-4AF5-B0D0-E3DCFAEC79E9}"/>
              </a:ext>
            </a:extLst>
          </p:cNvPr>
          <p:cNvSpPr txBox="1"/>
          <p:nvPr/>
        </p:nvSpPr>
        <p:spPr>
          <a:xfrm>
            <a:off x="5484863" y="2955424"/>
            <a:ext cx="812516" cy="126716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4" name="Straight Connector 25">
            <a:extLst>
              <a:ext uri="{FF2B5EF4-FFF2-40B4-BE49-F238E27FC236}">
                <a16:creationId xmlns:a16="http://schemas.microsoft.com/office/drawing/2014/main" id="{9E49D741-92FF-45FA-B779-946E58D2681B}"/>
              </a:ext>
            </a:extLst>
          </p:cNvPr>
          <p:cNvCxnSpPr>
            <a:endCxn id="13" idx="1"/>
          </p:cNvCxnSpPr>
          <p:nvPr/>
        </p:nvCxnSpPr>
        <p:spPr>
          <a:xfrm>
            <a:off x="3276379" y="3142622"/>
            <a:ext cx="2208484" cy="446387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26">
            <a:extLst>
              <a:ext uri="{FF2B5EF4-FFF2-40B4-BE49-F238E27FC236}">
                <a16:creationId xmlns:a16="http://schemas.microsoft.com/office/drawing/2014/main" id="{23E1702A-00B2-4F52-9902-D20F85E1D11B}"/>
              </a:ext>
            </a:extLst>
          </p:cNvPr>
          <p:cNvCxnSpPr>
            <a:stCxn id="13" idx="3"/>
          </p:cNvCxnSpPr>
          <p:nvPr/>
        </p:nvCxnSpPr>
        <p:spPr>
          <a:xfrm>
            <a:off x="6297379" y="3589009"/>
            <a:ext cx="2263789" cy="67487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id="{5CDCBBF1-0F7C-4A25-BD28-A0A754864C42}"/>
              </a:ext>
            </a:extLst>
          </p:cNvPr>
          <p:cNvSpPr/>
          <p:nvPr/>
        </p:nvSpPr>
        <p:spPr bwMode="auto">
          <a:xfrm>
            <a:off x="1389770" y="238317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994D0ED4-7548-41EF-BE5F-64C144143A67}"/>
              </a:ext>
            </a:extLst>
          </p:cNvPr>
          <p:cNvSpPr/>
          <p:nvPr/>
        </p:nvSpPr>
        <p:spPr bwMode="auto">
          <a:xfrm>
            <a:off x="7814147" y="2756681"/>
            <a:ext cx="747021" cy="747021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308AA91C-D26B-4692-9B0E-2D820B241A10}"/>
              </a:ext>
            </a:extLst>
          </p:cNvPr>
          <p:cNvSpPr/>
          <p:nvPr/>
        </p:nvSpPr>
        <p:spPr bwMode="auto">
          <a:xfrm>
            <a:off x="1389770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8A674B6-D429-4694-B7FD-3D364C822D95}"/>
              </a:ext>
            </a:extLst>
          </p:cNvPr>
          <p:cNvSpPr/>
          <p:nvPr/>
        </p:nvSpPr>
        <p:spPr bwMode="auto">
          <a:xfrm>
            <a:off x="8187658" y="4250723"/>
            <a:ext cx="747021" cy="747021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ED492116-91E3-44A8-B206-825C653A18A4}"/>
              </a:ext>
            </a:extLst>
          </p:cNvPr>
          <p:cNvSpPr/>
          <p:nvPr/>
        </p:nvSpPr>
        <p:spPr bwMode="auto">
          <a:xfrm>
            <a:off x="2136790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35FA834D-A899-46FB-BDE7-ADE321D449FF}"/>
              </a:ext>
            </a:extLst>
          </p:cNvPr>
          <p:cNvSpPr/>
          <p:nvPr/>
        </p:nvSpPr>
        <p:spPr bwMode="auto">
          <a:xfrm>
            <a:off x="8561168" y="3130192"/>
            <a:ext cx="1195233" cy="1120531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Connector 41">
            <a:extLst>
              <a:ext uri="{FF2B5EF4-FFF2-40B4-BE49-F238E27FC236}">
                <a16:creationId xmlns:a16="http://schemas.microsoft.com/office/drawing/2014/main" id="{CFFEABAB-4EA4-49CB-A0E9-42A9AEFECB5D}"/>
              </a:ext>
            </a:extLst>
          </p:cNvPr>
          <p:cNvCxnSpPr>
            <a:endCxn id="7" idx="1"/>
          </p:cNvCxnSpPr>
          <p:nvPr/>
        </p:nvCxnSpPr>
        <p:spPr>
          <a:xfrm flipV="1">
            <a:off x="2157790" y="1426491"/>
            <a:ext cx="3328075" cy="169054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46">
            <a:extLst>
              <a:ext uri="{FF2B5EF4-FFF2-40B4-BE49-F238E27FC236}">
                <a16:creationId xmlns:a16="http://schemas.microsoft.com/office/drawing/2014/main" id="{94898D15-A5F0-4727-9097-2521C3693980}"/>
              </a:ext>
            </a:extLst>
          </p:cNvPr>
          <p:cNvCxnSpPr>
            <a:stCxn id="7" idx="3"/>
          </p:cNvCxnSpPr>
          <p:nvPr/>
        </p:nvCxnSpPr>
        <p:spPr>
          <a:xfrm>
            <a:off x="6298381" y="1426491"/>
            <a:ext cx="1492368" cy="207915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51">
            <a:extLst>
              <a:ext uri="{FF2B5EF4-FFF2-40B4-BE49-F238E27FC236}">
                <a16:creationId xmlns:a16="http://schemas.microsoft.com/office/drawing/2014/main" id="{B09A1196-B612-4A1A-A071-378EE622F33B}"/>
              </a:ext>
            </a:extLst>
          </p:cNvPr>
          <p:cNvCxnSpPr>
            <a:endCxn id="13" idx="1"/>
          </p:cNvCxnSpPr>
          <p:nvPr/>
        </p:nvCxnSpPr>
        <p:spPr>
          <a:xfrm flipV="1">
            <a:off x="3332024" y="3589009"/>
            <a:ext cx="2152839" cy="66171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55">
            <a:extLst>
              <a:ext uri="{FF2B5EF4-FFF2-40B4-BE49-F238E27FC236}">
                <a16:creationId xmlns:a16="http://schemas.microsoft.com/office/drawing/2014/main" id="{D0FB36A8-ED8F-4EBA-8FC5-A35273EC679D}"/>
              </a:ext>
            </a:extLst>
          </p:cNvPr>
          <p:cNvCxnSpPr>
            <a:stCxn id="13" idx="3"/>
          </p:cNvCxnSpPr>
          <p:nvPr/>
        </p:nvCxnSpPr>
        <p:spPr>
          <a:xfrm flipV="1">
            <a:off x="6297379" y="3150420"/>
            <a:ext cx="2263789" cy="43858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60">
            <a:extLst>
              <a:ext uri="{FF2B5EF4-FFF2-40B4-BE49-F238E27FC236}">
                <a16:creationId xmlns:a16="http://schemas.microsoft.com/office/drawing/2014/main" id="{F6D92BAD-5130-4DFD-91B5-4130106167E2}"/>
              </a:ext>
            </a:extLst>
          </p:cNvPr>
          <p:cNvCxnSpPr>
            <a:endCxn id="10" idx="1"/>
          </p:cNvCxnSpPr>
          <p:nvPr/>
        </p:nvCxnSpPr>
        <p:spPr>
          <a:xfrm>
            <a:off x="2136791" y="4276311"/>
            <a:ext cx="3345761" cy="195185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66">
            <a:extLst>
              <a:ext uri="{FF2B5EF4-FFF2-40B4-BE49-F238E27FC236}">
                <a16:creationId xmlns:a16="http://schemas.microsoft.com/office/drawing/2014/main" id="{DD4DAF22-CB5A-4F61-A98F-5210982792C0}"/>
              </a:ext>
            </a:extLst>
          </p:cNvPr>
          <p:cNvCxnSpPr>
            <a:stCxn id="10" idx="3"/>
          </p:cNvCxnSpPr>
          <p:nvPr/>
        </p:nvCxnSpPr>
        <p:spPr>
          <a:xfrm flipV="1">
            <a:off x="6295068" y="5008964"/>
            <a:ext cx="2639611" cy="121920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7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338ADA-F823-4999-A45D-D78FAC45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73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0DEE53-C7C1-4997-B43C-3AA60E7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50" y="1498690"/>
            <a:ext cx="5485615" cy="5057807"/>
          </a:xfrm>
          <a:prstGeom prst="rect">
            <a:avLst/>
          </a:prstGeom>
        </p:spPr>
      </p:pic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4129C77-B8DB-4B4A-B3A2-86A737D5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8690"/>
            <a:ext cx="5756165" cy="505780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393D1B-4E2A-467C-837B-23751402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752" y="2609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rebuchet MS" panose="020B0603020202020204" pitchFamily="34" charset="0"/>
              </a:rPr>
              <a:t>Convolution</a:t>
            </a:r>
            <a:endParaRPr 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947</Words>
  <Application>Microsoft Office PowerPoint</Application>
  <PresentationFormat>寬螢幕</PresentationFormat>
  <Paragraphs>210</Paragraphs>
  <Slides>46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3" baseType="lpstr">
      <vt:lpstr>新細明體</vt:lpstr>
      <vt:lpstr>Arial</vt:lpstr>
      <vt:lpstr>Arial Black</vt:lpstr>
      <vt:lpstr>Calibri</vt:lpstr>
      <vt:lpstr>Calibri Light</vt:lpstr>
      <vt:lpstr>Trebuchet MS</vt:lpstr>
      <vt:lpstr>Office 佈景主題</vt:lpstr>
      <vt:lpstr>Final Project-Part1</vt:lpstr>
      <vt:lpstr>You will learning…</vt:lpstr>
      <vt:lpstr>PowerPoint 簡報</vt:lpstr>
      <vt:lpstr>Outline</vt:lpstr>
      <vt:lpstr>Whether a picture is of an X or an O</vt:lpstr>
      <vt:lpstr>Computers are literal</vt:lpstr>
      <vt:lpstr>Trickier cases</vt:lpstr>
      <vt:lpstr>Extract some features from the image</vt:lpstr>
      <vt:lpstr>Convolution</vt:lpstr>
      <vt:lpstr>PowerPoint 簡報</vt:lpstr>
      <vt:lpstr>PowerPoint 簡報</vt:lpstr>
      <vt:lpstr>PowerPoint 簡報</vt:lpstr>
      <vt:lpstr>PowerPoint 簡報</vt:lpstr>
      <vt:lpstr>Outline</vt:lpstr>
      <vt:lpstr>PowerPoint 簡報</vt:lpstr>
      <vt:lpstr>PowerPoint 簡報</vt:lpstr>
      <vt:lpstr>PowerPoint 簡報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NVIDIA Visual Profiler (NVVP)</vt:lpstr>
      <vt:lpstr>Outline</vt:lpstr>
      <vt:lpstr>PowerPoint 簡報</vt:lpstr>
      <vt:lpstr>PowerPoint 簡報</vt:lpstr>
      <vt:lpstr>Outline</vt:lpstr>
      <vt:lpstr>Assignment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Project-Part1</dc:title>
  <dc:creator>JW</dc:creator>
  <cp:lastModifiedBy>chialin LIU</cp:lastModifiedBy>
  <cp:revision>192</cp:revision>
  <dcterms:created xsi:type="dcterms:W3CDTF">2017-10-01T08:01:59Z</dcterms:created>
  <dcterms:modified xsi:type="dcterms:W3CDTF">2017-10-26T12:08:18Z</dcterms:modified>
</cp:coreProperties>
</file>